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0"/>
  </p:notesMasterIdLst>
  <p:sldIdLst>
    <p:sldId id="303" r:id="rId2"/>
    <p:sldId id="296" r:id="rId3"/>
    <p:sldId id="276" r:id="rId4"/>
    <p:sldId id="300" r:id="rId5"/>
    <p:sldId id="297" r:id="rId6"/>
    <p:sldId id="287" r:id="rId7"/>
    <p:sldId id="302" r:id="rId8"/>
    <p:sldId id="299" r:id="rId9"/>
    <p:sldId id="295" r:id="rId10"/>
    <p:sldId id="280" r:id="rId11"/>
    <p:sldId id="282" r:id="rId12"/>
    <p:sldId id="286" r:id="rId13"/>
    <p:sldId id="285" r:id="rId14"/>
    <p:sldId id="289" r:id="rId15"/>
    <p:sldId id="284" r:id="rId16"/>
    <p:sldId id="294" r:id="rId17"/>
    <p:sldId id="283" r:id="rId18"/>
    <p:sldId id="2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79"/>
    <p:restoredTop sz="63306"/>
  </p:normalViewPr>
  <p:slideViewPr>
    <p:cSldViewPr snapToGrid="0" snapToObjects="1" showGuides="1">
      <p:cViewPr varScale="1">
        <p:scale>
          <a:sx n="117" d="100"/>
          <a:sy n="117" d="100"/>
        </p:scale>
        <p:origin x="240" y="168"/>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C6A6CE-7883-BF41-88A7-962D358A3FE1}" type="doc">
      <dgm:prSet loTypeId="urn:microsoft.com/office/officeart/2005/8/layout/cycle2" loCatId="list" qsTypeId="urn:microsoft.com/office/officeart/2005/8/quickstyle/3d7" qsCatId="3D" csTypeId="urn:microsoft.com/office/officeart/2005/8/colors/colorful1" csCatId="colorful" phldr="1"/>
      <dgm:spPr/>
      <dgm:t>
        <a:bodyPr/>
        <a:lstStyle/>
        <a:p>
          <a:endParaRPr lang="en-US"/>
        </a:p>
      </dgm:t>
    </dgm:pt>
    <dgm:pt modelId="{567A47A5-56CD-3A43-A013-B080C44FC12E}">
      <dgm:prSet phldrT="[Text]" custT="1"/>
      <dgm:spPr/>
      <dgm:t>
        <a:bodyPr/>
        <a:lstStyle/>
        <a:p>
          <a:r>
            <a:rPr lang="en-US" sz="1800" dirty="0"/>
            <a:t>High Cost of Island Living</a:t>
          </a:r>
        </a:p>
      </dgm:t>
    </dgm:pt>
    <dgm:pt modelId="{6AD34277-5FE1-894D-9DE4-B80FE83D31D7}" type="parTrans" cxnId="{C6295489-DB6E-FC49-9517-AA72C21B6C8C}">
      <dgm:prSet/>
      <dgm:spPr/>
      <dgm:t>
        <a:bodyPr/>
        <a:lstStyle/>
        <a:p>
          <a:endParaRPr lang="en-US" sz="2000"/>
        </a:p>
      </dgm:t>
    </dgm:pt>
    <dgm:pt modelId="{2F272913-213F-8C46-B5E9-EE777CE03F9C}" type="sibTrans" cxnId="{C6295489-DB6E-FC49-9517-AA72C21B6C8C}">
      <dgm:prSet custT="1"/>
      <dgm:spPr/>
      <dgm:t>
        <a:bodyPr/>
        <a:lstStyle/>
        <a:p>
          <a:endParaRPr lang="en-US" sz="1600"/>
        </a:p>
      </dgm:t>
    </dgm:pt>
    <dgm:pt modelId="{AB3CDDAB-0821-2840-962A-15B62FDBC7AA}">
      <dgm:prSet phldrT="[Text]" custT="1"/>
      <dgm:spPr/>
      <dgm:t>
        <a:bodyPr/>
        <a:lstStyle/>
        <a:p>
          <a:r>
            <a:rPr lang="en-US" sz="1600" dirty="0"/>
            <a:t>School Population</a:t>
          </a:r>
        </a:p>
      </dgm:t>
    </dgm:pt>
    <dgm:pt modelId="{2C4654A8-B544-0846-9BD4-3F170FDD177F}" type="parTrans" cxnId="{369D6965-3A44-3C4B-8B5D-2F0F035ECE72}">
      <dgm:prSet/>
      <dgm:spPr/>
      <dgm:t>
        <a:bodyPr/>
        <a:lstStyle/>
        <a:p>
          <a:endParaRPr lang="en-US" sz="2000"/>
        </a:p>
      </dgm:t>
    </dgm:pt>
    <dgm:pt modelId="{176ECE14-FFCD-FE4C-8725-76027F5C4B46}" type="sibTrans" cxnId="{369D6965-3A44-3C4B-8B5D-2F0F035ECE72}">
      <dgm:prSet custT="1"/>
      <dgm:spPr/>
      <dgm:t>
        <a:bodyPr/>
        <a:lstStyle/>
        <a:p>
          <a:endParaRPr lang="en-US" sz="1600"/>
        </a:p>
      </dgm:t>
    </dgm:pt>
    <dgm:pt modelId="{2B37310A-74A2-8D45-94BD-0130913ED02E}">
      <dgm:prSet phldrT="[Text]" custT="1"/>
      <dgm:spPr/>
      <dgm:t>
        <a:bodyPr/>
        <a:lstStyle/>
        <a:p>
          <a:r>
            <a:rPr lang="en-US" sz="1800" dirty="0"/>
            <a:t>Housing Inventory &amp; Price Range</a:t>
          </a:r>
        </a:p>
      </dgm:t>
    </dgm:pt>
    <dgm:pt modelId="{881A42B9-71D3-5A45-88B0-DDC170E64CA5}" type="parTrans" cxnId="{947932AE-9BF0-8847-8C23-35CC5FA52224}">
      <dgm:prSet/>
      <dgm:spPr/>
      <dgm:t>
        <a:bodyPr/>
        <a:lstStyle/>
        <a:p>
          <a:endParaRPr lang="en-US" sz="2000"/>
        </a:p>
      </dgm:t>
    </dgm:pt>
    <dgm:pt modelId="{DC44B8CF-A266-014E-A16B-354060361580}" type="sibTrans" cxnId="{947932AE-9BF0-8847-8C23-35CC5FA52224}">
      <dgm:prSet custT="1"/>
      <dgm:spPr/>
      <dgm:t>
        <a:bodyPr/>
        <a:lstStyle/>
        <a:p>
          <a:endParaRPr lang="en-US" sz="1600"/>
        </a:p>
      </dgm:t>
    </dgm:pt>
    <dgm:pt modelId="{0F934AB1-447C-794D-B263-2BF4ED25875B}">
      <dgm:prSet phldrT="[Text]" custT="1"/>
      <dgm:spPr/>
      <dgm:t>
        <a:bodyPr/>
        <a:lstStyle/>
        <a:p>
          <a:r>
            <a:rPr lang="en-US" sz="2000" dirty="0"/>
            <a:t>Ferry Service &amp; Rates</a:t>
          </a:r>
          <a:endParaRPr lang="en-US" sz="1600" dirty="0"/>
        </a:p>
      </dgm:t>
    </dgm:pt>
    <dgm:pt modelId="{FDE22E90-EEE5-D546-AE6F-638DCC9C1FFD}" type="parTrans" cxnId="{85BAC73A-58A6-5645-AEFE-EAEAD88D3D4B}">
      <dgm:prSet/>
      <dgm:spPr/>
      <dgm:t>
        <a:bodyPr/>
        <a:lstStyle/>
        <a:p>
          <a:endParaRPr lang="en-US" sz="2000"/>
        </a:p>
      </dgm:t>
    </dgm:pt>
    <dgm:pt modelId="{BAF5C4B1-4E9E-E846-8DC3-D162A3596969}" type="sibTrans" cxnId="{85BAC73A-58A6-5645-AEFE-EAEAD88D3D4B}">
      <dgm:prSet custT="1"/>
      <dgm:spPr/>
      <dgm:t>
        <a:bodyPr/>
        <a:lstStyle/>
        <a:p>
          <a:endParaRPr lang="en-US" sz="1600"/>
        </a:p>
      </dgm:t>
    </dgm:pt>
    <dgm:pt modelId="{02C502AF-947F-7246-9C82-4A9ABCCFD392}">
      <dgm:prSet phldrT="[Text]" custT="1"/>
      <dgm:spPr/>
      <dgm:t>
        <a:bodyPr/>
        <a:lstStyle/>
        <a:p>
          <a:r>
            <a:rPr lang="en-US" sz="1800" dirty="0"/>
            <a:t>Public Safety Team</a:t>
          </a:r>
        </a:p>
      </dgm:t>
    </dgm:pt>
    <dgm:pt modelId="{A2D30DAB-A845-ED47-B976-AB5B2495E646}" type="parTrans" cxnId="{B328ACF9-7FDD-5C47-B66F-967EF8014ADB}">
      <dgm:prSet/>
      <dgm:spPr/>
      <dgm:t>
        <a:bodyPr/>
        <a:lstStyle/>
        <a:p>
          <a:endParaRPr lang="en-US" sz="2000"/>
        </a:p>
      </dgm:t>
    </dgm:pt>
    <dgm:pt modelId="{7D27F578-1C86-F54F-B77C-A17AF9416276}" type="sibTrans" cxnId="{B328ACF9-7FDD-5C47-B66F-967EF8014ADB}">
      <dgm:prSet custT="1"/>
      <dgm:spPr/>
      <dgm:t>
        <a:bodyPr/>
        <a:lstStyle/>
        <a:p>
          <a:endParaRPr lang="en-US" sz="1600"/>
        </a:p>
      </dgm:t>
    </dgm:pt>
    <dgm:pt modelId="{14654895-F718-2146-95AB-05F539514429}">
      <dgm:prSet phldrT="[Text]" custT="1"/>
      <dgm:spPr/>
      <dgm:t>
        <a:bodyPr/>
        <a:lstStyle/>
        <a:p>
          <a:r>
            <a:rPr lang="en-US" sz="1800" dirty="0"/>
            <a:t>Sea Level Rise</a:t>
          </a:r>
        </a:p>
      </dgm:t>
    </dgm:pt>
    <dgm:pt modelId="{30D00376-4649-0546-824E-BC39F44337B3}" type="parTrans" cxnId="{7F00541B-0FAB-E24D-9C42-A31EDA4EAFF3}">
      <dgm:prSet/>
      <dgm:spPr/>
      <dgm:t>
        <a:bodyPr/>
        <a:lstStyle/>
        <a:p>
          <a:endParaRPr lang="en-US" sz="2000"/>
        </a:p>
      </dgm:t>
    </dgm:pt>
    <dgm:pt modelId="{95EA0E72-52D7-BF40-AB87-EB49C594A2C0}" type="sibTrans" cxnId="{7F00541B-0FAB-E24D-9C42-A31EDA4EAFF3}">
      <dgm:prSet custT="1"/>
      <dgm:spPr/>
      <dgm:t>
        <a:bodyPr/>
        <a:lstStyle/>
        <a:p>
          <a:endParaRPr lang="en-US" sz="1600"/>
        </a:p>
      </dgm:t>
    </dgm:pt>
    <dgm:pt modelId="{F6F3A30B-6B20-CD4D-A5A1-AA47DD7A3F4B}">
      <dgm:prSet phldrT="[Text]" custT="1"/>
      <dgm:spPr/>
      <dgm:t>
        <a:bodyPr/>
        <a:lstStyle/>
        <a:p>
          <a:r>
            <a:rPr lang="en-US" sz="1800" dirty="0"/>
            <a:t>Full-time Families</a:t>
          </a:r>
        </a:p>
      </dgm:t>
    </dgm:pt>
    <dgm:pt modelId="{578E31D3-D53F-384E-BDD6-232B9E664BF7}" type="parTrans" cxnId="{CFF77E33-196E-C048-A050-68607ADA608C}">
      <dgm:prSet/>
      <dgm:spPr/>
      <dgm:t>
        <a:bodyPr/>
        <a:lstStyle/>
        <a:p>
          <a:endParaRPr lang="en-US" sz="2000"/>
        </a:p>
      </dgm:t>
    </dgm:pt>
    <dgm:pt modelId="{413EEA21-D30D-9940-8367-E3D31058A8C9}" type="sibTrans" cxnId="{CFF77E33-196E-C048-A050-68607ADA608C}">
      <dgm:prSet custT="1"/>
      <dgm:spPr/>
      <dgm:t>
        <a:bodyPr/>
        <a:lstStyle/>
        <a:p>
          <a:endParaRPr lang="en-US" sz="1600"/>
        </a:p>
      </dgm:t>
    </dgm:pt>
    <dgm:pt modelId="{055D59E0-F440-5D43-B5D2-3E26F7A601C5}" type="pres">
      <dgm:prSet presAssocID="{86C6A6CE-7883-BF41-88A7-962D358A3FE1}" presName="cycle" presStyleCnt="0">
        <dgm:presLayoutVars>
          <dgm:dir/>
          <dgm:resizeHandles val="exact"/>
        </dgm:presLayoutVars>
      </dgm:prSet>
      <dgm:spPr/>
    </dgm:pt>
    <dgm:pt modelId="{FF1E3242-B220-C243-B445-1C33E923E857}" type="pres">
      <dgm:prSet presAssocID="{567A47A5-56CD-3A43-A013-B080C44FC12E}" presName="node" presStyleLbl="node1" presStyleIdx="0" presStyleCnt="7">
        <dgm:presLayoutVars>
          <dgm:bulletEnabled val="1"/>
        </dgm:presLayoutVars>
      </dgm:prSet>
      <dgm:spPr/>
    </dgm:pt>
    <dgm:pt modelId="{D7EEDD01-AFBB-924B-8052-A2E6AB393996}" type="pres">
      <dgm:prSet presAssocID="{2F272913-213F-8C46-B5E9-EE777CE03F9C}" presName="sibTrans" presStyleLbl="sibTrans2D1" presStyleIdx="0" presStyleCnt="7"/>
      <dgm:spPr/>
    </dgm:pt>
    <dgm:pt modelId="{7586445F-FA6E-E242-8E74-21521BCF2093}" type="pres">
      <dgm:prSet presAssocID="{2F272913-213F-8C46-B5E9-EE777CE03F9C}" presName="connectorText" presStyleLbl="sibTrans2D1" presStyleIdx="0" presStyleCnt="7"/>
      <dgm:spPr/>
    </dgm:pt>
    <dgm:pt modelId="{5E57B9B7-0A99-E84F-89E7-FCE87A06676E}" type="pres">
      <dgm:prSet presAssocID="{0F934AB1-447C-794D-B263-2BF4ED25875B}" presName="node" presStyleLbl="node1" presStyleIdx="1" presStyleCnt="7">
        <dgm:presLayoutVars>
          <dgm:bulletEnabled val="1"/>
        </dgm:presLayoutVars>
      </dgm:prSet>
      <dgm:spPr/>
    </dgm:pt>
    <dgm:pt modelId="{F9A91DDB-5D6C-4C4D-BE3B-3CA8EE38499D}" type="pres">
      <dgm:prSet presAssocID="{BAF5C4B1-4E9E-E846-8DC3-D162A3596969}" presName="sibTrans" presStyleLbl="sibTrans2D1" presStyleIdx="1" presStyleCnt="7"/>
      <dgm:spPr/>
    </dgm:pt>
    <dgm:pt modelId="{CC1B5A1E-2C9C-254F-8D8E-9EFE7834DE96}" type="pres">
      <dgm:prSet presAssocID="{BAF5C4B1-4E9E-E846-8DC3-D162A3596969}" presName="connectorText" presStyleLbl="sibTrans2D1" presStyleIdx="1" presStyleCnt="7"/>
      <dgm:spPr/>
    </dgm:pt>
    <dgm:pt modelId="{6762BB77-6F78-7E43-8024-69A779EF3CE3}" type="pres">
      <dgm:prSet presAssocID="{AB3CDDAB-0821-2840-962A-15B62FDBC7AA}" presName="node" presStyleLbl="node1" presStyleIdx="2" presStyleCnt="7">
        <dgm:presLayoutVars>
          <dgm:bulletEnabled val="1"/>
        </dgm:presLayoutVars>
      </dgm:prSet>
      <dgm:spPr/>
    </dgm:pt>
    <dgm:pt modelId="{456739A4-EDA2-7A4D-B9BC-E56DAAE9CA38}" type="pres">
      <dgm:prSet presAssocID="{176ECE14-FFCD-FE4C-8725-76027F5C4B46}" presName="sibTrans" presStyleLbl="sibTrans2D1" presStyleIdx="2" presStyleCnt="7"/>
      <dgm:spPr/>
    </dgm:pt>
    <dgm:pt modelId="{72CF4EA9-1099-B740-8B1A-17FBAFF26EE2}" type="pres">
      <dgm:prSet presAssocID="{176ECE14-FFCD-FE4C-8725-76027F5C4B46}" presName="connectorText" presStyleLbl="sibTrans2D1" presStyleIdx="2" presStyleCnt="7"/>
      <dgm:spPr/>
    </dgm:pt>
    <dgm:pt modelId="{385BA685-7727-BE46-A5F3-A964DD990B69}" type="pres">
      <dgm:prSet presAssocID="{F6F3A30B-6B20-CD4D-A5A1-AA47DD7A3F4B}" presName="node" presStyleLbl="node1" presStyleIdx="3" presStyleCnt="7">
        <dgm:presLayoutVars>
          <dgm:bulletEnabled val="1"/>
        </dgm:presLayoutVars>
      </dgm:prSet>
      <dgm:spPr/>
    </dgm:pt>
    <dgm:pt modelId="{44763693-17B8-9848-9E86-7F19C78595E4}" type="pres">
      <dgm:prSet presAssocID="{413EEA21-D30D-9940-8367-E3D31058A8C9}" presName="sibTrans" presStyleLbl="sibTrans2D1" presStyleIdx="3" presStyleCnt="7"/>
      <dgm:spPr/>
    </dgm:pt>
    <dgm:pt modelId="{B6DD3504-8250-DF4C-8517-CE0A6CBB112F}" type="pres">
      <dgm:prSet presAssocID="{413EEA21-D30D-9940-8367-E3D31058A8C9}" presName="connectorText" presStyleLbl="sibTrans2D1" presStyleIdx="3" presStyleCnt="7"/>
      <dgm:spPr/>
    </dgm:pt>
    <dgm:pt modelId="{ED9B3B4D-EBE2-004C-85E7-D86266159BFC}" type="pres">
      <dgm:prSet presAssocID="{2B37310A-74A2-8D45-94BD-0130913ED02E}" presName="node" presStyleLbl="node1" presStyleIdx="4" presStyleCnt="7">
        <dgm:presLayoutVars>
          <dgm:bulletEnabled val="1"/>
        </dgm:presLayoutVars>
      </dgm:prSet>
      <dgm:spPr/>
    </dgm:pt>
    <dgm:pt modelId="{E9CD0E4B-473C-5D40-A792-ABA28893A40F}" type="pres">
      <dgm:prSet presAssocID="{DC44B8CF-A266-014E-A16B-354060361580}" presName="sibTrans" presStyleLbl="sibTrans2D1" presStyleIdx="4" presStyleCnt="7"/>
      <dgm:spPr/>
    </dgm:pt>
    <dgm:pt modelId="{19ED08E0-FEE3-FD4A-9B46-756D3A58202C}" type="pres">
      <dgm:prSet presAssocID="{DC44B8CF-A266-014E-A16B-354060361580}" presName="connectorText" presStyleLbl="sibTrans2D1" presStyleIdx="4" presStyleCnt="7"/>
      <dgm:spPr/>
    </dgm:pt>
    <dgm:pt modelId="{E4CA617C-E62A-474F-A46A-9E17724529DF}" type="pres">
      <dgm:prSet presAssocID="{02C502AF-947F-7246-9C82-4A9ABCCFD392}" presName="node" presStyleLbl="node1" presStyleIdx="5" presStyleCnt="7">
        <dgm:presLayoutVars>
          <dgm:bulletEnabled val="1"/>
        </dgm:presLayoutVars>
      </dgm:prSet>
      <dgm:spPr/>
    </dgm:pt>
    <dgm:pt modelId="{851A70B7-1699-B14F-A5A0-A63B1BC3AFA7}" type="pres">
      <dgm:prSet presAssocID="{7D27F578-1C86-F54F-B77C-A17AF9416276}" presName="sibTrans" presStyleLbl="sibTrans2D1" presStyleIdx="5" presStyleCnt="7"/>
      <dgm:spPr/>
    </dgm:pt>
    <dgm:pt modelId="{CA0D11AC-CFEA-9C46-AD9E-378AE866B8D3}" type="pres">
      <dgm:prSet presAssocID="{7D27F578-1C86-F54F-B77C-A17AF9416276}" presName="connectorText" presStyleLbl="sibTrans2D1" presStyleIdx="5" presStyleCnt="7"/>
      <dgm:spPr/>
    </dgm:pt>
    <dgm:pt modelId="{E2E3590C-D241-BF48-A5ED-24C851C00059}" type="pres">
      <dgm:prSet presAssocID="{14654895-F718-2146-95AB-05F539514429}" presName="node" presStyleLbl="node1" presStyleIdx="6" presStyleCnt="7" custRadScaleRad="89665" custRadScaleInc="3210">
        <dgm:presLayoutVars>
          <dgm:bulletEnabled val="1"/>
        </dgm:presLayoutVars>
      </dgm:prSet>
      <dgm:spPr/>
    </dgm:pt>
    <dgm:pt modelId="{56355C74-FE8C-674A-A3E1-6D8771F4BA5A}" type="pres">
      <dgm:prSet presAssocID="{95EA0E72-52D7-BF40-AB87-EB49C594A2C0}" presName="sibTrans" presStyleLbl="sibTrans2D1" presStyleIdx="6" presStyleCnt="7"/>
      <dgm:spPr/>
    </dgm:pt>
    <dgm:pt modelId="{39F9FAE2-F171-294B-B954-238543074923}" type="pres">
      <dgm:prSet presAssocID="{95EA0E72-52D7-BF40-AB87-EB49C594A2C0}" presName="connectorText" presStyleLbl="sibTrans2D1" presStyleIdx="6" presStyleCnt="7"/>
      <dgm:spPr/>
    </dgm:pt>
  </dgm:ptLst>
  <dgm:cxnLst>
    <dgm:cxn modelId="{A32E9A00-B889-6547-B3B6-1CFD23E6FBCA}" type="presOf" srcId="{95EA0E72-52D7-BF40-AB87-EB49C594A2C0}" destId="{56355C74-FE8C-674A-A3E1-6D8771F4BA5A}" srcOrd="0" destOrd="0" presId="urn:microsoft.com/office/officeart/2005/8/layout/cycle2"/>
    <dgm:cxn modelId="{7F00541B-0FAB-E24D-9C42-A31EDA4EAFF3}" srcId="{86C6A6CE-7883-BF41-88A7-962D358A3FE1}" destId="{14654895-F718-2146-95AB-05F539514429}" srcOrd="6" destOrd="0" parTransId="{30D00376-4649-0546-824E-BC39F44337B3}" sibTransId="{95EA0E72-52D7-BF40-AB87-EB49C594A2C0}"/>
    <dgm:cxn modelId="{D16B4D1F-6188-4248-B05D-255A4EB1C3D5}" type="presOf" srcId="{AB3CDDAB-0821-2840-962A-15B62FDBC7AA}" destId="{6762BB77-6F78-7E43-8024-69A779EF3CE3}" srcOrd="0" destOrd="0" presId="urn:microsoft.com/office/officeart/2005/8/layout/cycle2"/>
    <dgm:cxn modelId="{CFF77E33-196E-C048-A050-68607ADA608C}" srcId="{86C6A6CE-7883-BF41-88A7-962D358A3FE1}" destId="{F6F3A30B-6B20-CD4D-A5A1-AA47DD7A3F4B}" srcOrd="3" destOrd="0" parTransId="{578E31D3-D53F-384E-BDD6-232B9E664BF7}" sibTransId="{413EEA21-D30D-9940-8367-E3D31058A8C9}"/>
    <dgm:cxn modelId="{F3A73739-1B26-8647-A493-B5097075AB60}" type="presOf" srcId="{2B37310A-74A2-8D45-94BD-0130913ED02E}" destId="{ED9B3B4D-EBE2-004C-85E7-D86266159BFC}" srcOrd="0" destOrd="0" presId="urn:microsoft.com/office/officeart/2005/8/layout/cycle2"/>
    <dgm:cxn modelId="{85BAC73A-58A6-5645-AEFE-EAEAD88D3D4B}" srcId="{86C6A6CE-7883-BF41-88A7-962D358A3FE1}" destId="{0F934AB1-447C-794D-B263-2BF4ED25875B}" srcOrd="1" destOrd="0" parTransId="{FDE22E90-EEE5-D546-AE6F-638DCC9C1FFD}" sibTransId="{BAF5C4B1-4E9E-E846-8DC3-D162A3596969}"/>
    <dgm:cxn modelId="{9CCFAD44-2DDB-164D-AA55-C4ED8DD44C4E}" type="presOf" srcId="{2F272913-213F-8C46-B5E9-EE777CE03F9C}" destId="{7586445F-FA6E-E242-8E74-21521BCF2093}" srcOrd="1" destOrd="0" presId="urn:microsoft.com/office/officeart/2005/8/layout/cycle2"/>
    <dgm:cxn modelId="{419D5253-222B-A34C-B956-E349661C9C42}" type="presOf" srcId="{BAF5C4B1-4E9E-E846-8DC3-D162A3596969}" destId="{CC1B5A1E-2C9C-254F-8D8E-9EFE7834DE96}" srcOrd="1" destOrd="0" presId="urn:microsoft.com/office/officeart/2005/8/layout/cycle2"/>
    <dgm:cxn modelId="{2958465C-B155-7748-8EFA-EDC43C516779}" type="presOf" srcId="{413EEA21-D30D-9940-8367-E3D31058A8C9}" destId="{44763693-17B8-9848-9E86-7F19C78595E4}" srcOrd="0" destOrd="0" presId="urn:microsoft.com/office/officeart/2005/8/layout/cycle2"/>
    <dgm:cxn modelId="{369D6965-3A44-3C4B-8B5D-2F0F035ECE72}" srcId="{86C6A6CE-7883-BF41-88A7-962D358A3FE1}" destId="{AB3CDDAB-0821-2840-962A-15B62FDBC7AA}" srcOrd="2" destOrd="0" parTransId="{2C4654A8-B544-0846-9BD4-3F170FDD177F}" sibTransId="{176ECE14-FFCD-FE4C-8725-76027F5C4B46}"/>
    <dgm:cxn modelId="{C3E1DE69-9E95-E940-884E-B470474F7901}" type="presOf" srcId="{567A47A5-56CD-3A43-A013-B080C44FC12E}" destId="{FF1E3242-B220-C243-B445-1C33E923E857}" srcOrd="0" destOrd="0" presId="urn:microsoft.com/office/officeart/2005/8/layout/cycle2"/>
    <dgm:cxn modelId="{8C19F473-9C50-874F-8EDB-75E780E30BF6}" type="presOf" srcId="{95EA0E72-52D7-BF40-AB87-EB49C594A2C0}" destId="{39F9FAE2-F171-294B-B954-238543074923}" srcOrd="1" destOrd="0" presId="urn:microsoft.com/office/officeart/2005/8/layout/cycle2"/>
    <dgm:cxn modelId="{C6295489-DB6E-FC49-9517-AA72C21B6C8C}" srcId="{86C6A6CE-7883-BF41-88A7-962D358A3FE1}" destId="{567A47A5-56CD-3A43-A013-B080C44FC12E}" srcOrd="0" destOrd="0" parTransId="{6AD34277-5FE1-894D-9DE4-B80FE83D31D7}" sibTransId="{2F272913-213F-8C46-B5E9-EE777CE03F9C}"/>
    <dgm:cxn modelId="{F5EB958F-D13D-5B43-8BCA-63145590A730}" type="presOf" srcId="{DC44B8CF-A266-014E-A16B-354060361580}" destId="{E9CD0E4B-473C-5D40-A792-ABA28893A40F}" srcOrd="0" destOrd="0" presId="urn:microsoft.com/office/officeart/2005/8/layout/cycle2"/>
    <dgm:cxn modelId="{75223394-20CF-5245-A3C8-0A48A6F20F64}" type="presOf" srcId="{7D27F578-1C86-F54F-B77C-A17AF9416276}" destId="{851A70B7-1699-B14F-A5A0-A63B1BC3AFA7}" srcOrd="0" destOrd="0" presId="urn:microsoft.com/office/officeart/2005/8/layout/cycle2"/>
    <dgm:cxn modelId="{9B632E9F-56C1-0448-9DAC-403F712FF9C8}" type="presOf" srcId="{F6F3A30B-6B20-CD4D-A5A1-AA47DD7A3F4B}" destId="{385BA685-7727-BE46-A5F3-A964DD990B69}" srcOrd="0" destOrd="0" presId="urn:microsoft.com/office/officeart/2005/8/layout/cycle2"/>
    <dgm:cxn modelId="{E4D830AE-3451-5C45-8077-F7DC990E389A}" type="presOf" srcId="{02C502AF-947F-7246-9C82-4A9ABCCFD392}" destId="{E4CA617C-E62A-474F-A46A-9E17724529DF}" srcOrd="0" destOrd="0" presId="urn:microsoft.com/office/officeart/2005/8/layout/cycle2"/>
    <dgm:cxn modelId="{947932AE-9BF0-8847-8C23-35CC5FA52224}" srcId="{86C6A6CE-7883-BF41-88A7-962D358A3FE1}" destId="{2B37310A-74A2-8D45-94BD-0130913ED02E}" srcOrd="4" destOrd="0" parTransId="{881A42B9-71D3-5A45-88B0-DDC170E64CA5}" sibTransId="{DC44B8CF-A266-014E-A16B-354060361580}"/>
    <dgm:cxn modelId="{30A7FCC4-DD1D-724F-9D13-A50C6D1A6ACA}" type="presOf" srcId="{14654895-F718-2146-95AB-05F539514429}" destId="{E2E3590C-D241-BF48-A5ED-24C851C00059}" srcOrd="0" destOrd="0" presId="urn:microsoft.com/office/officeart/2005/8/layout/cycle2"/>
    <dgm:cxn modelId="{D95800C5-6573-6F4B-B403-E599CEF93FE1}" type="presOf" srcId="{176ECE14-FFCD-FE4C-8725-76027F5C4B46}" destId="{72CF4EA9-1099-B740-8B1A-17FBAFF26EE2}" srcOrd="1" destOrd="0" presId="urn:microsoft.com/office/officeart/2005/8/layout/cycle2"/>
    <dgm:cxn modelId="{BA1154C5-EF4D-D942-818E-03CC922AF7B3}" type="presOf" srcId="{2F272913-213F-8C46-B5E9-EE777CE03F9C}" destId="{D7EEDD01-AFBB-924B-8052-A2E6AB393996}" srcOrd="0" destOrd="0" presId="urn:microsoft.com/office/officeart/2005/8/layout/cycle2"/>
    <dgm:cxn modelId="{E1F46AC6-6730-F14E-AEC8-517A48B4D668}" type="presOf" srcId="{413EEA21-D30D-9940-8367-E3D31058A8C9}" destId="{B6DD3504-8250-DF4C-8517-CE0A6CBB112F}" srcOrd="1" destOrd="0" presId="urn:microsoft.com/office/officeart/2005/8/layout/cycle2"/>
    <dgm:cxn modelId="{5C25DACA-A6FB-CC4E-9274-017BC804449F}" type="presOf" srcId="{86C6A6CE-7883-BF41-88A7-962D358A3FE1}" destId="{055D59E0-F440-5D43-B5D2-3E26F7A601C5}" srcOrd="0" destOrd="0" presId="urn:microsoft.com/office/officeart/2005/8/layout/cycle2"/>
    <dgm:cxn modelId="{383865D3-4DEC-AC40-AFF3-00107EB68A25}" type="presOf" srcId="{DC44B8CF-A266-014E-A16B-354060361580}" destId="{19ED08E0-FEE3-FD4A-9B46-756D3A58202C}" srcOrd="1" destOrd="0" presId="urn:microsoft.com/office/officeart/2005/8/layout/cycle2"/>
    <dgm:cxn modelId="{353351D4-4440-5F47-A33B-8249B4B53814}" type="presOf" srcId="{7D27F578-1C86-F54F-B77C-A17AF9416276}" destId="{CA0D11AC-CFEA-9C46-AD9E-378AE866B8D3}" srcOrd="1" destOrd="0" presId="urn:microsoft.com/office/officeart/2005/8/layout/cycle2"/>
    <dgm:cxn modelId="{988B45E1-216E-A84D-B60E-4E15083A7185}" type="presOf" srcId="{176ECE14-FFCD-FE4C-8725-76027F5C4B46}" destId="{456739A4-EDA2-7A4D-B9BC-E56DAAE9CA38}" srcOrd="0" destOrd="0" presId="urn:microsoft.com/office/officeart/2005/8/layout/cycle2"/>
    <dgm:cxn modelId="{D228F2E7-58AF-E843-9A1F-7996068AF897}" type="presOf" srcId="{BAF5C4B1-4E9E-E846-8DC3-D162A3596969}" destId="{F9A91DDB-5D6C-4C4D-BE3B-3CA8EE38499D}" srcOrd="0" destOrd="0" presId="urn:microsoft.com/office/officeart/2005/8/layout/cycle2"/>
    <dgm:cxn modelId="{F27339F9-81B3-1B47-BE10-60FC046C8DB8}" type="presOf" srcId="{0F934AB1-447C-794D-B263-2BF4ED25875B}" destId="{5E57B9B7-0A99-E84F-89E7-FCE87A06676E}" srcOrd="0" destOrd="0" presId="urn:microsoft.com/office/officeart/2005/8/layout/cycle2"/>
    <dgm:cxn modelId="{B328ACF9-7FDD-5C47-B66F-967EF8014ADB}" srcId="{86C6A6CE-7883-BF41-88A7-962D358A3FE1}" destId="{02C502AF-947F-7246-9C82-4A9ABCCFD392}" srcOrd="5" destOrd="0" parTransId="{A2D30DAB-A845-ED47-B976-AB5B2495E646}" sibTransId="{7D27F578-1C86-F54F-B77C-A17AF9416276}"/>
    <dgm:cxn modelId="{810E4998-E24D-5D49-86EA-A4C6DEA9B001}" type="presParOf" srcId="{055D59E0-F440-5D43-B5D2-3E26F7A601C5}" destId="{FF1E3242-B220-C243-B445-1C33E923E857}" srcOrd="0" destOrd="0" presId="urn:microsoft.com/office/officeart/2005/8/layout/cycle2"/>
    <dgm:cxn modelId="{64F9C247-C744-E542-998A-9D87FB62B71D}" type="presParOf" srcId="{055D59E0-F440-5D43-B5D2-3E26F7A601C5}" destId="{D7EEDD01-AFBB-924B-8052-A2E6AB393996}" srcOrd="1" destOrd="0" presId="urn:microsoft.com/office/officeart/2005/8/layout/cycle2"/>
    <dgm:cxn modelId="{52627ED6-8950-5E40-8DB4-EE0E40E391C6}" type="presParOf" srcId="{D7EEDD01-AFBB-924B-8052-A2E6AB393996}" destId="{7586445F-FA6E-E242-8E74-21521BCF2093}" srcOrd="0" destOrd="0" presId="urn:microsoft.com/office/officeart/2005/8/layout/cycle2"/>
    <dgm:cxn modelId="{AF92CEDC-259A-FA48-85F3-E4C48D68446E}" type="presParOf" srcId="{055D59E0-F440-5D43-B5D2-3E26F7A601C5}" destId="{5E57B9B7-0A99-E84F-89E7-FCE87A06676E}" srcOrd="2" destOrd="0" presId="urn:microsoft.com/office/officeart/2005/8/layout/cycle2"/>
    <dgm:cxn modelId="{FAD7662A-B534-3546-9671-E32EAF8B6D4E}" type="presParOf" srcId="{055D59E0-F440-5D43-B5D2-3E26F7A601C5}" destId="{F9A91DDB-5D6C-4C4D-BE3B-3CA8EE38499D}" srcOrd="3" destOrd="0" presId="urn:microsoft.com/office/officeart/2005/8/layout/cycle2"/>
    <dgm:cxn modelId="{C90FB0F8-36CD-4646-8B5A-05E0D924B92A}" type="presParOf" srcId="{F9A91DDB-5D6C-4C4D-BE3B-3CA8EE38499D}" destId="{CC1B5A1E-2C9C-254F-8D8E-9EFE7834DE96}" srcOrd="0" destOrd="0" presId="urn:microsoft.com/office/officeart/2005/8/layout/cycle2"/>
    <dgm:cxn modelId="{6121DA5B-F72B-5D4A-B4EE-BC94857E59EC}" type="presParOf" srcId="{055D59E0-F440-5D43-B5D2-3E26F7A601C5}" destId="{6762BB77-6F78-7E43-8024-69A779EF3CE3}" srcOrd="4" destOrd="0" presId="urn:microsoft.com/office/officeart/2005/8/layout/cycle2"/>
    <dgm:cxn modelId="{7941B6F6-0447-D74D-B7A0-D9379294650A}" type="presParOf" srcId="{055D59E0-F440-5D43-B5D2-3E26F7A601C5}" destId="{456739A4-EDA2-7A4D-B9BC-E56DAAE9CA38}" srcOrd="5" destOrd="0" presId="urn:microsoft.com/office/officeart/2005/8/layout/cycle2"/>
    <dgm:cxn modelId="{98664215-4175-F34F-8AB0-FA4F40607A1B}" type="presParOf" srcId="{456739A4-EDA2-7A4D-B9BC-E56DAAE9CA38}" destId="{72CF4EA9-1099-B740-8B1A-17FBAFF26EE2}" srcOrd="0" destOrd="0" presId="urn:microsoft.com/office/officeart/2005/8/layout/cycle2"/>
    <dgm:cxn modelId="{BD1E983E-AF28-E647-8CA4-8FB079E3F69D}" type="presParOf" srcId="{055D59E0-F440-5D43-B5D2-3E26F7A601C5}" destId="{385BA685-7727-BE46-A5F3-A964DD990B69}" srcOrd="6" destOrd="0" presId="urn:microsoft.com/office/officeart/2005/8/layout/cycle2"/>
    <dgm:cxn modelId="{E7575C1C-18E2-9B48-96E1-A70247CB68E3}" type="presParOf" srcId="{055D59E0-F440-5D43-B5D2-3E26F7A601C5}" destId="{44763693-17B8-9848-9E86-7F19C78595E4}" srcOrd="7" destOrd="0" presId="urn:microsoft.com/office/officeart/2005/8/layout/cycle2"/>
    <dgm:cxn modelId="{0AF627E4-06D4-7E48-9170-E8723E16694A}" type="presParOf" srcId="{44763693-17B8-9848-9E86-7F19C78595E4}" destId="{B6DD3504-8250-DF4C-8517-CE0A6CBB112F}" srcOrd="0" destOrd="0" presId="urn:microsoft.com/office/officeart/2005/8/layout/cycle2"/>
    <dgm:cxn modelId="{B173700F-C40A-E944-AC05-E7044EF92C7B}" type="presParOf" srcId="{055D59E0-F440-5D43-B5D2-3E26F7A601C5}" destId="{ED9B3B4D-EBE2-004C-85E7-D86266159BFC}" srcOrd="8" destOrd="0" presId="urn:microsoft.com/office/officeart/2005/8/layout/cycle2"/>
    <dgm:cxn modelId="{16882EEF-456B-B14E-8C71-3943CF9DD2B2}" type="presParOf" srcId="{055D59E0-F440-5D43-B5D2-3E26F7A601C5}" destId="{E9CD0E4B-473C-5D40-A792-ABA28893A40F}" srcOrd="9" destOrd="0" presId="urn:microsoft.com/office/officeart/2005/8/layout/cycle2"/>
    <dgm:cxn modelId="{3337A10A-843E-E44B-B788-4A0D6FB87D48}" type="presParOf" srcId="{E9CD0E4B-473C-5D40-A792-ABA28893A40F}" destId="{19ED08E0-FEE3-FD4A-9B46-756D3A58202C}" srcOrd="0" destOrd="0" presId="urn:microsoft.com/office/officeart/2005/8/layout/cycle2"/>
    <dgm:cxn modelId="{DA0FB420-3F02-9642-AF4B-19B3CF536AA8}" type="presParOf" srcId="{055D59E0-F440-5D43-B5D2-3E26F7A601C5}" destId="{E4CA617C-E62A-474F-A46A-9E17724529DF}" srcOrd="10" destOrd="0" presId="urn:microsoft.com/office/officeart/2005/8/layout/cycle2"/>
    <dgm:cxn modelId="{A92CE94B-CAA9-BD48-8D7F-953BCA9A9F38}" type="presParOf" srcId="{055D59E0-F440-5D43-B5D2-3E26F7A601C5}" destId="{851A70B7-1699-B14F-A5A0-A63B1BC3AFA7}" srcOrd="11" destOrd="0" presId="urn:microsoft.com/office/officeart/2005/8/layout/cycle2"/>
    <dgm:cxn modelId="{31CD16D7-4958-A24B-9F9E-05FA0B0AEA9F}" type="presParOf" srcId="{851A70B7-1699-B14F-A5A0-A63B1BC3AFA7}" destId="{CA0D11AC-CFEA-9C46-AD9E-378AE866B8D3}" srcOrd="0" destOrd="0" presId="urn:microsoft.com/office/officeart/2005/8/layout/cycle2"/>
    <dgm:cxn modelId="{327120AC-3BEF-1041-B364-72085F0CE72C}" type="presParOf" srcId="{055D59E0-F440-5D43-B5D2-3E26F7A601C5}" destId="{E2E3590C-D241-BF48-A5ED-24C851C00059}" srcOrd="12" destOrd="0" presId="urn:microsoft.com/office/officeart/2005/8/layout/cycle2"/>
    <dgm:cxn modelId="{2C87D29F-724D-E54D-8B92-40B9101228B3}" type="presParOf" srcId="{055D59E0-F440-5D43-B5D2-3E26F7A601C5}" destId="{56355C74-FE8C-674A-A3E1-6D8771F4BA5A}" srcOrd="13" destOrd="0" presId="urn:microsoft.com/office/officeart/2005/8/layout/cycle2"/>
    <dgm:cxn modelId="{4D80D1A4-572B-2141-8E52-A677C85718C4}" type="presParOf" srcId="{56355C74-FE8C-674A-A3E1-6D8771F4BA5A}" destId="{39F9FAE2-F171-294B-B954-23854307492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E3242-B220-C243-B445-1C33E923E857}">
      <dsp:nvSpPr>
        <dsp:cNvPr id="0" name=""/>
        <dsp:cNvSpPr/>
      </dsp:nvSpPr>
      <dsp:spPr>
        <a:xfrm>
          <a:off x="3747807" y="172"/>
          <a:ext cx="1471102" cy="1471102"/>
        </a:xfrm>
        <a:prstGeom prst="ellipse">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High Cost of Island Living</a:t>
          </a:r>
        </a:p>
      </dsp:txBody>
      <dsp:txXfrm>
        <a:off x="3963245" y="215610"/>
        <a:ext cx="1040226" cy="1040226"/>
      </dsp:txXfrm>
    </dsp:sp>
    <dsp:sp modelId="{D7EEDD01-AFBB-924B-8052-A2E6AB393996}">
      <dsp:nvSpPr>
        <dsp:cNvPr id="0" name=""/>
        <dsp:cNvSpPr/>
      </dsp:nvSpPr>
      <dsp:spPr>
        <a:xfrm rot="1542857">
          <a:off x="5272721" y="961601"/>
          <a:ext cx="390339" cy="496496"/>
        </a:xfrm>
        <a:prstGeom prst="rightArrow">
          <a:avLst>
            <a:gd name="adj1" fmla="val 60000"/>
            <a:gd name="adj2" fmla="val 50000"/>
          </a:avLst>
        </a:prstGeom>
        <a:solidFill>
          <a:schemeClr val="accent2">
            <a:hueOff val="0"/>
            <a:satOff val="0"/>
            <a:lumOff val="0"/>
            <a:alphaOff val="0"/>
          </a:schemeClr>
        </a:solidFill>
        <a:ln>
          <a:noFill/>
        </a:ln>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278519" y="1035496"/>
        <a:ext cx="273237" cy="297898"/>
      </dsp:txXfrm>
    </dsp:sp>
    <dsp:sp modelId="{5E57B9B7-0A99-E84F-89E7-FCE87A06676E}">
      <dsp:nvSpPr>
        <dsp:cNvPr id="0" name=""/>
        <dsp:cNvSpPr/>
      </dsp:nvSpPr>
      <dsp:spPr>
        <a:xfrm>
          <a:off x="5736779" y="958010"/>
          <a:ext cx="1471102" cy="1471102"/>
        </a:xfrm>
        <a:prstGeom prst="ellipse">
          <a:avLst/>
        </a:prstGeom>
        <a:solidFill>
          <a:schemeClr val="accent3">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Ferry Service &amp; Rates</a:t>
          </a:r>
          <a:endParaRPr lang="en-US" sz="1600" kern="1200" dirty="0"/>
        </a:p>
      </dsp:txBody>
      <dsp:txXfrm>
        <a:off x="5952217" y="1173448"/>
        <a:ext cx="1040226" cy="1040226"/>
      </dsp:txXfrm>
    </dsp:sp>
    <dsp:sp modelId="{F9A91DDB-5D6C-4C4D-BE3B-3CA8EE38499D}">
      <dsp:nvSpPr>
        <dsp:cNvPr id="0" name=""/>
        <dsp:cNvSpPr/>
      </dsp:nvSpPr>
      <dsp:spPr>
        <a:xfrm rot="4628571">
          <a:off x="6520319" y="2510664"/>
          <a:ext cx="390339" cy="496496"/>
        </a:xfrm>
        <a:prstGeom prst="rightArrow">
          <a:avLst>
            <a:gd name="adj1" fmla="val 60000"/>
            <a:gd name="adj2" fmla="val 50000"/>
          </a:avLst>
        </a:prstGeom>
        <a:solidFill>
          <a:schemeClr val="accent3">
            <a:hueOff val="0"/>
            <a:satOff val="0"/>
            <a:lumOff val="0"/>
            <a:alphaOff val="0"/>
          </a:schemeClr>
        </a:solidFill>
        <a:ln>
          <a:noFill/>
        </a:ln>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565841" y="2552880"/>
        <a:ext cx="273237" cy="297898"/>
      </dsp:txXfrm>
    </dsp:sp>
    <dsp:sp modelId="{6762BB77-6F78-7E43-8024-69A779EF3CE3}">
      <dsp:nvSpPr>
        <dsp:cNvPr id="0" name=""/>
        <dsp:cNvSpPr/>
      </dsp:nvSpPr>
      <dsp:spPr>
        <a:xfrm>
          <a:off x="6228014" y="3110253"/>
          <a:ext cx="1471102" cy="1471102"/>
        </a:xfrm>
        <a:prstGeom prst="ellipse">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School Population</a:t>
          </a:r>
        </a:p>
      </dsp:txBody>
      <dsp:txXfrm>
        <a:off x="6443452" y="3325691"/>
        <a:ext cx="1040226" cy="1040226"/>
      </dsp:txXfrm>
    </dsp:sp>
    <dsp:sp modelId="{456739A4-EDA2-7A4D-B9BC-E56DAAE9CA38}">
      <dsp:nvSpPr>
        <dsp:cNvPr id="0" name=""/>
        <dsp:cNvSpPr/>
      </dsp:nvSpPr>
      <dsp:spPr>
        <a:xfrm rot="7714286">
          <a:off x="6087078" y="4451901"/>
          <a:ext cx="390339" cy="496496"/>
        </a:xfrm>
        <a:prstGeom prst="rightArrow">
          <a:avLst>
            <a:gd name="adj1" fmla="val 60000"/>
            <a:gd name="adj2" fmla="val 50000"/>
          </a:avLst>
        </a:prstGeom>
        <a:solidFill>
          <a:schemeClr val="accent4">
            <a:hueOff val="0"/>
            <a:satOff val="0"/>
            <a:lumOff val="0"/>
            <a:alphaOff val="0"/>
          </a:schemeClr>
        </a:solidFill>
        <a:ln>
          <a:noFill/>
        </a:ln>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6182135" y="4505423"/>
        <a:ext cx="273237" cy="297898"/>
      </dsp:txXfrm>
    </dsp:sp>
    <dsp:sp modelId="{385BA685-7727-BE46-A5F3-A964DD990B69}">
      <dsp:nvSpPr>
        <dsp:cNvPr id="0" name=""/>
        <dsp:cNvSpPr/>
      </dsp:nvSpPr>
      <dsp:spPr>
        <a:xfrm>
          <a:off x="4851603" y="4836217"/>
          <a:ext cx="1471102" cy="1471102"/>
        </a:xfrm>
        <a:prstGeom prst="ellipse">
          <a:avLst/>
        </a:prstGeom>
        <a:solidFill>
          <a:schemeClr val="accent5">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Full-time Families</a:t>
          </a:r>
        </a:p>
      </dsp:txBody>
      <dsp:txXfrm>
        <a:off x="5067041" y="5051655"/>
        <a:ext cx="1040226" cy="1040226"/>
      </dsp:txXfrm>
    </dsp:sp>
    <dsp:sp modelId="{44763693-17B8-9848-9E86-7F19C78595E4}">
      <dsp:nvSpPr>
        <dsp:cNvPr id="0" name=""/>
        <dsp:cNvSpPr/>
      </dsp:nvSpPr>
      <dsp:spPr>
        <a:xfrm rot="10800000">
          <a:off x="4299236" y="5323520"/>
          <a:ext cx="390339" cy="496496"/>
        </a:xfrm>
        <a:prstGeom prst="rightArrow">
          <a:avLst>
            <a:gd name="adj1" fmla="val 60000"/>
            <a:gd name="adj2" fmla="val 50000"/>
          </a:avLst>
        </a:prstGeom>
        <a:solidFill>
          <a:schemeClr val="accent5">
            <a:hueOff val="0"/>
            <a:satOff val="0"/>
            <a:lumOff val="0"/>
            <a:alphaOff val="0"/>
          </a:schemeClr>
        </a:solidFill>
        <a:ln>
          <a:noFill/>
        </a:ln>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4416338" y="5422819"/>
        <a:ext cx="273237" cy="297898"/>
      </dsp:txXfrm>
    </dsp:sp>
    <dsp:sp modelId="{ED9B3B4D-EBE2-004C-85E7-D86266159BFC}">
      <dsp:nvSpPr>
        <dsp:cNvPr id="0" name=""/>
        <dsp:cNvSpPr/>
      </dsp:nvSpPr>
      <dsp:spPr>
        <a:xfrm>
          <a:off x="2644012" y="4836217"/>
          <a:ext cx="1471102" cy="1471102"/>
        </a:xfrm>
        <a:prstGeom prst="ellipse">
          <a:avLst/>
        </a:prstGeom>
        <a:solidFill>
          <a:schemeClr val="accent6">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Housing Inventory &amp; Price Range</a:t>
          </a:r>
        </a:p>
      </dsp:txBody>
      <dsp:txXfrm>
        <a:off x="2859450" y="5051655"/>
        <a:ext cx="1040226" cy="1040226"/>
      </dsp:txXfrm>
    </dsp:sp>
    <dsp:sp modelId="{E9CD0E4B-473C-5D40-A792-ABA28893A40F}">
      <dsp:nvSpPr>
        <dsp:cNvPr id="0" name=""/>
        <dsp:cNvSpPr/>
      </dsp:nvSpPr>
      <dsp:spPr>
        <a:xfrm rot="13885714">
          <a:off x="2503076" y="4469175"/>
          <a:ext cx="390339" cy="496496"/>
        </a:xfrm>
        <a:prstGeom prst="rightArrow">
          <a:avLst>
            <a:gd name="adj1" fmla="val 60000"/>
            <a:gd name="adj2" fmla="val 50000"/>
          </a:avLst>
        </a:prstGeom>
        <a:solidFill>
          <a:schemeClr val="accent6">
            <a:hueOff val="0"/>
            <a:satOff val="0"/>
            <a:lumOff val="0"/>
            <a:alphaOff val="0"/>
          </a:schemeClr>
        </a:solidFill>
        <a:ln>
          <a:noFill/>
        </a:ln>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598133" y="4614251"/>
        <a:ext cx="273237" cy="297898"/>
      </dsp:txXfrm>
    </dsp:sp>
    <dsp:sp modelId="{E4CA617C-E62A-474F-A46A-9E17724529DF}">
      <dsp:nvSpPr>
        <dsp:cNvPr id="0" name=""/>
        <dsp:cNvSpPr/>
      </dsp:nvSpPr>
      <dsp:spPr>
        <a:xfrm>
          <a:off x="1267601" y="3110253"/>
          <a:ext cx="1471102" cy="1471102"/>
        </a:xfrm>
        <a:prstGeom prst="ellipse">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Public Safety Team</a:t>
          </a:r>
        </a:p>
      </dsp:txBody>
      <dsp:txXfrm>
        <a:off x="1483039" y="3325691"/>
        <a:ext cx="1040226" cy="1040226"/>
      </dsp:txXfrm>
    </dsp:sp>
    <dsp:sp modelId="{851A70B7-1699-B14F-A5A0-A63B1BC3AFA7}">
      <dsp:nvSpPr>
        <dsp:cNvPr id="0" name=""/>
        <dsp:cNvSpPr/>
      </dsp:nvSpPr>
      <dsp:spPr>
        <a:xfrm rot="17376555">
          <a:off x="2181843" y="2600048"/>
          <a:ext cx="353374" cy="496496"/>
        </a:xfrm>
        <a:prstGeom prst="rightArrow">
          <a:avLst>
            <a:gd name="adj1" fmla="val 60000"/>
            <a:gd name="adj2" fmla="val 50000"/>
          </a:avLst>
        </a:prstGeom>
        <a:solidFill>
          <a:schemeClr val="accent2">
            <a:hueOff val="0"/>
            <a:satOff val="0"/>
            <a:lumOff val="0"/>
            <a:alphaOff val="0"/>
          </a:schemeClr>
        </a:solidFill>
        <a:ln>
          <a:noFill/>
        </a:ln>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217060" y="2749279"/>
        <a:ext cx="247362" cy="297898"/>
      </dsp:txXfrm>
    </dsp:sp>
    <dsp:sp modelId="{E2E3590C-D241-BF48-A5ED-24C851C00059}">
      <dsp:nvSpPr>
        <dsp:cNvPr id="0" name=""/>
        <dsp:cNvSpPr/>
      </dsp:nvSpPr>
      <dsp:spPr>
        <a:xfrm>
          <a:off x="1985070" y="1096395"/>
          <a:ext cx="1471102" cy="1471102"/>
        </a:xfrm>
        <a:prstGeom prst="ellipse">
          <a:avLst/>
        </a:prstGeom>
        <a:solidFill>
          <a:schemeClr val="accent3">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Sea Level Rise</a:t>
          </a:r>
        </a:p>
      </dsp:txBody>
      <dsp:txXfrm>
        <a:off x="2200508" y="1311833"/>
        <a:ext cx="1040226" cy="1040226"/>
      </dsp:txXfrm>
    </dsp:sp>
    <dsp:sp modelId="{56355C74-FE8C-674A-A3E1-6D8771F4BA5A}">
      <dsp:nvSpPr>
        <dsp:cNvPr id="0" name=""/>
        <dsp:cNvSpPr/>
      </dsp:nvSpPr>
      <dsp:spPr>
        <a:xfrm rot="19687385">
          <a:off x="3434042" y="1040376"/>
          <a:ext cx="320490" cy="496496"/>
        </a:xfrm>
        <a:prstGeom prst="rightArrow">
          <a:avLst>
            <a:gd name="adj1" fmla="val 60000"/>
            <a:gd name="adj2" fmla="val 50000"/>
          </a:avLst>
        </a:prstGeom>
        <a:solidFill>
          <a:schemeClr val="accent3">
            <a:hueOff val="0"/>
            <a:satOff val="0"/>
            <a:lumOff val="0"/>
            <a:alphaOff val="0"/>
          </a:schemeClr>
        </a:solidFill>
        <a:ln>
          <a:noFill/>
        </a:ln>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441292" y="1165062"/>
        <a:ext cx="224343" cy="29789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BAC801-28AC-9347-A795-DE15097D4DF8}" type="datetimeFigureOut">
              <a:rPr lang="en-US" smtClean="0"/>
              <a:t>10/8/19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E5C696-81E3-BD48-9C64-E8C9B0729162}" type="slidenum">
              <a:rPr lang="en-US" smtClean="0"/>
              <a:t>‹#›</a:t>
            </a:fld>
            <a:endParaRPr lang="en-US"/>
          </a:p>
        </p:txBody>
      </p:sp>
    </p:spTree>
    <p:extLst>
      <p:ext uri="{BB962C8B-B14F-4D97-AF65-F5344CB8AC3E}">
        <p14:creationId xmlns:p14="http://schemas.microsoft.com/office/powerpoint/2010/main" val="61625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Ferry Rate Issue… An eye-opener for me. </a:t>
            </a:r>
          </a:p>
          <a:p>
            <a:r>
              <a:rPr lang="en-US" dirty="0"/>
              <a:t>Ultimately a tax…  For some it’s a nuisance. For some it’s a real hardship. </a:t>
            </a:r>
          </a:p>
          <a:p>
            <a:r>
              <a:rPr lang="en-US" dirty="0"/>
              <a:t>Look at this list of just some of the issues we face…</a:t>
            </a:r>
          </a:p>
          <a:p>
            <a:endParaRPr lang="en-US" dirty="0"/>
          </a:p>
          <a:p>
            <a:r>
              <a:rPr lang="en-US" dirty="0"/>
              <a:t>It’s a boat load of problems &amp;</a:t>
            </a:r>
          </a:p>
          <a:p>
            <a:r>
              <a:rPr lang="en-US" dirty="0"/>
              <a:t>failure to address on any one of them puts us a risk of loosing everything we’ve worked for</a:t>
            </a:r>
          </a:p>
          <a:p>
            <a:endParaRPr lang="en-US" dirty="0"/>
          </a:p>
          <a:p>
            <a:r>
              <a:rPr lang="en-US" dirty="0"/>
              <a:t>Pick any one of these… </a:t>
            </a:r>
            <a:r>
              <a:rPr lang="en-US" b="1" i="1" dirty="0"/>
              <a:t>review...</a:t>
            </a:r>
          </a:p>
          <a:p>
            <a:r>
              <a:rPr lang="en-US" dirty="0"/>
              <a:t>`</a:t>
            </a:r>
          </a:p>
          <a:p>
            <a:r>
              <a:rPr lang="en-US" dirty="0"/>
              <a:t>This can be a cycle of great success or a spiral down into failure. </a:t>
            </a:r>
          </a:p>
          <a:p>
            <a:endParaRPr lang="en-US" dirty="0"/>
          </a:p>
          <a:p>
            <a:r>
              <a:rPr lang="en-US" dirty="0"/>
              <a:t>And as always when the ferry ramp goes up at night we are on our own to solve the problems that come our way in our own local way.</a:t>
            </a:r>
          </a:p>
        </p:txBody>
      </p:sp>
      <p:sp>
        <p:nvSpPr>
          <p:cNvPr id="4" name="Slide Number Placeholder 3"/>
          <p:cNvSpPr>
            <a:spLocks noGrp="1"/>
          </p:cNvSpPr>
          <p:nvPr>
            <p:ph type="sldNum" sz="quarter" idx="5"/>
          </p:nvPr>
        </p:nvSpPr>
        <p:spPr/>
        <p:txBody>
          <a:bodyPr/>
          <a:lstStyle/>
          <a:p>
            <a:fld id="{22E5C696-81E3-BD48-9C64-E8C9B0729162}" type="slidenum">
              <a:rPr lang="en-US" smtClean="0"/>
              <a:t>2</a:t>
            </a:fld>
            <a:endParaRPr lang="en-US"/>
          </a:p>
        </p:txBody>
      </p:sp>
    </p:spTree>
    <p:extLst>
      <p:ext uri="{BB962C8B-B14F-4D97-AF65-F5344CB8AC3E}">
        <p14:creationId xmlns:p14="http://schemas.microsoft.com/office/powerpoint/2010/main" val="2704744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are proposing it the company with a mission to do three things…</a:t>
            </a:r>
          </a:p>
          <a:p>
            <a:endParaRPr lang="en-US" dirty="0"/>
          </a:p>
          <a:p>
            <a:r>
              <a:rPr lang="en-US" dirty="0"/>
              <a:t>Important to grasp that this is not a charity 501c3 type group or a department of the town – very different from those organizations…</a:t>
            </a:r>
          </a:p>
          <a:p>
            <a:endParaRPr lang="en-US" dirty="0"/>
          </a:p>
          <a:p>
            <a:r>
              <a:rPr lang="en-US" dirty="0"/>
              <a:t>This is a company that provides information ad resources to others so that they can implement the essential services and businesses and if necessary, invest in the infrastructure as a lever for those provide investments. </a:t>
            </a:r>
          </a:p>
        </p:txBody>
      </p:sp>
      <p:sp>
        <p:nvSpPr>
          <p:cNvPr id="4" name="Slide Number Placeholder 3"/>
          <p:cNvSpPr>
            <a:spLocks noGrp="1"/>
          </p:cNvSpPr>
          <p:nvPr>
            <p:ph type="sldNum" sz="quarter" idx="5"/>
          </p:nvPr>
        </p:nvSpPr>
        <p:spPr/>
        <p:txBody>
          <a:bodyPr/>
          <a:lstStyle/>
          <a:p>
            <a:fld id="{22E5C696-81E3-BD48-9C64-E8C9B0729162}" type="slidenum">
              <a:rPr lang="en-US" smtClean="0"/>
              <a:t>11</a:t>
            </a:fld>
            <a:endParaRPr lang="en-US"/>
          </a:p>
        </p:txBody>
      </p:sp>
    </p:spTree>
    <p:extLst>
      <p:ext uri="{BB962C8B-B14F-4D97-AF65-F5344CB8AC3E}">
        <p14:creationId xmlns:p14="http://schemas.microsoft.com/office/powerpoint/2010/main" val="3890263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be asking…</a:t>
            </a:r>
          </a:p>
          <a:p>
            <a:r>
              <a:rPr lang="en-US" dirty="0"/>
              <a:t>Who runs this company?</a:t>
            </a:r>
          </a:p>
          <a:p>
            <a:r>
              <a:rPr lang="en-US" dirty="0"/>
              <a:t>How does it operate?</a:t>
            </a:r>
          </a:p>
          <a:p>
            <a:endParaRPr lang="en-US" dirty="0"/>
          </a:p>
        </p:txBody>
      </p:sp>
      <p:sp>
        <p:nvSpPr>
          <p:cNvPr id="4" name="Slide Number Placeholder 3"/>
          <p:cNvSpPr>
            <a:spLocks noGrp="1"/>
          </p:cNvSpPr>
          <p:nvPr>
            <p:ph type="sldNum" sz="quarter" idx="5"/>
          </p:nvPr>
        </p:nvSpPr>
        <p:spPr/>
        <p:txBody>
          <a:bodyPr/>
          <a:lstStyle/>
          <a:p>
            <a:fld id="{22E5C696-81E3-BD48-9C64-E8C9B0729162}" type="slidenum">
              <a:rPr lang="en-US" smtClean="0"/>
              <a:t>12</a:t>
            </a:fld>
            <a:endParaRPr lang="en-US"/>
          </a:p>
        </p:txBody>
      </p:sp>
    </p:spTree>
    <p:extLst>
      <p:ext uri="{BB962C8B-B14F-4D97-AF65-F5344CB8AC3E}">
        <p14:creationId xmlns:p14="http://schemas.microsoft.com/office/powerpoint/2010/main" val="1502691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company with essentially one stock holder – the town</a:t>
            </a:r>
          </a:p>
        </p:txBody>
      </p:sp>
      <p:sp>
        <p:nvSpPr>
          <p:cNvPr id="4" name="Slide Number Placeholder 3"/>
          <p:cNvSpPr>
            <a:spLocks noGrp="1"/>
          </p:cNvSpPr>
          <p:nvPr>
            <p:ph type="sldNum" sz="quarter" idx="5"/>
          </p:nvPr>
        </p:nvSpPr>
        <p:spPr/>
        <p:txBody>
          <a:bodyPr/>
          <a:lstStyle/>
          <a:p>
            <a:fld id="{22E5C696-81E3-BD48-9C64-E8C9B0729162}" type="slidenum">
              <a:rPr lang="en-US" smtClean="0"/>
              <a:t>13</a:t>
            </a:fld>
            <a:endParaRPr lang="en-US"/>
          </a:p>
        </p:txBody>
      </p:sp>
    </p:spTree>
    <p:extLst>
      <p:ext uri="{BB962C8B-B14F-4D97-AF65-F5344CB8AC3E}">
        <p14:creationId xmlns:p14="http://schemas.microsoft.com/office/powerpoint/2010/main" val="703586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E5C696-81E3-BD48-9C64-E8C9B0729162}" type="slidenum">
              <a:rPr lang="en-US" smtClean="0"/>
              <a:t>14</a:t>
            </a:fld>
            <a:endParaRPr lang="en-US"/>
          </a:p>
        </p:txBody>
      </p:sp>
    </p:spTree>
    <p:extLst>
      <p:ext uri="{BB962C8B-B14F-4D97-AF65-F5344CB8AC3E}">
        <p14:creationId xmlns:p14="http://schemas.microsoft.com/office/powerpoint/2010/main" val="1395965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E5C696-81E3-BD48-9C64-E8C9B0729162}" type="slidenum">
              <a:rPr lang="en-US" smtClean="0"/>
              <a:t>15</a:t>
            </a:fld>
            <a:endParaRPr lang="en-US"/>
          </a:p>
        </p:txBody>
      </p:sp>
    </p:spTree>
    <p:extLst>
      <p:ext uri="{BB962C8B-B14F-4D97-AF65-F5344CB8AC3E}">
        <p14:creationId xmlns:p14="http://schemas.microsoft.com/office/powerpoint/2010/main" val="2111676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have we said tonight?</a:t>
            </a:r>
          </a:p>
          <a:p>
            <a:r>
              <a:rPr lang="en-US" dirty="0"/>
              <a:t>We need your support and vote to approve the town creating this company – the IESC</a:t>
            </a:r>
          </a:p>
          <a:p>
            <a:r>
              <a:rPr lang="en-US" dirty="0"/>
              <a:t>Why?</a:t>
            </a:r>
          </a:p>
          <a:p>
            <a:r>
              <a:rPr lang="en-US" dirty="0"/>
              <a:t>As a community we face a host of difficult issues – many of them pose risks for our very existence as a community</a:t>
            </a:r>
          </a:p>
          <a:p>
            <a:r>
              <a:rPr lang="en-US" dirty="0"/>
              <a:t>We need to be more sustainable and self-reliant as a community</a:t>
            </a:r>
          </a:p>
          <a:p>
            <a:r>
              <a:rPr lang="en-US" dirty="0"/>
              <a:t>That means getting a list of priorities - a list of essential services and businesses – </a:t>
            </a:r>
          </a:p>
          <a:p>
            <a:r>
              <a:rPr lang="en-US" dirty="0"/>
              <a:t>Tom </a:t>
            </a:r>
            <a:r>
              <a:rPr lang="en-US" dirty="0" err="1"/>
              <a:t>intro’d</a:t>
            </a:r>
            <a:r>
              <a:rPr lang="en-US" dirty="0"/>
              <a:t> our brainstorming</a:t>
            </a:r>
          </a:p>
          <a:p>
            <a:r>
              <a:rPr lang="en-US" dirty="0"/>
              <a:t>-  Attract jobs, families </a:t>
            </a:r>
          </a:p>
          <a:p>
            <a:pPr marL="171450" indent="-171450">
              <a:buFontTx/>
              <a:buChar char="-"/>
            </a:pPr>
            <a:r>
              <a:rPr lang="en-US" dirty="0"/>
              <a:t>Ease the cost of living out here</a:t>
            </a:r>
          </a:p>
          <a:p>
            <a:pPr marL="171450" indent="-171450">
              <a:buFontTx/>
              <a:buChar char="-"/>
            </a:pPr>
            <a:r>
              <a:rPr lang="en-US" dirty="0"/>
              <a:t>Reduce the need or the ferry</a:t>
            </a:r>
          </a:p>
          <a:p>
            <a:pPr marL="171450" indent="-171450">
              <a:buFontTx/>
              <a:buChar char="-"/>
            </a:pPr>
            <a:r>
              <a:rPr lang="en-US" dirty="0"/>
              <a:t>Do the necessary and sufficient things for the summer community</a:t>
            </a:r>
          </a:p>
          <a:p>
            <a:pPr marL="171450" indent="-171450">
              <a:buFontTx/>
              <a:buChar char="-"/>
            </a:pPr>
            <a:r>
              <a:rPr lang="en-US" dirty="0"/>
              <a:t>What are these essential services and business? We need to talk and prioritize…</a:t>
            </a:r>
          </a:p>
          <a:p>
            <a:r>
              <a:rPr lang="en-US" dirty="0"/>
              <a:t>We don’t lack for our ability to hard work and solve our local issues our on local way</a:t>
            </a:r>
          </a:p>
          <a:p>
            <a:r>
              <a:rPr lang="en-US" dirty="0"/>
              <a:t>We don’t lack for intellectual horsepower or IQ.</a:t>
            </a:r>
          </a:p>
          <a:p>
            <a:r>
              <a:rPr lang="en-US" dirty="0"/>
              <a:t>We often just lack the money </a:t>
            </a:r>
          </a:p>
          <a:p>
            <a:r>
              <a:rPr lang="en-US" dirty="0"/>
              <a:t>IESC</a:t>
            </a:r>
          </a:p>
          <a:p>
            <a:r>
              <a:rPr lang="en-US" dirty="0"/>
              <a:t>Three mission elements – </a:t>
            </a:r>
          </a:p>
          <a:p>
            <a:r>
              <a:rPr lang="en-US" dirty="0"/>
              <a:t>- lead the discussion to define the essential services and businesses</a:t>
            </a:r>
          </a:p>
          <a:p>
            <a:r>
              <a:rPr lang="en-US" dirty="0"/>
              <a:t>- Be a financial and Information resource to help others Build and if necessary do it</a:t>
            </a:r>
          </a:p>
          <a:p>
            <a:r>
              <a:rPr lang="en-US" dirty="0"/>
              <a:t>- Raise working capital so as to exist outside of the town coffers - Property </a:t>
            </a:r>
            <a:r>
              <a:rPr lang="en-US"/>
              <a:t>tax neutrality</a:t>
            </a:r>
            <a:endParaRPr lang="en-US" dirty="0"/>
          </a:p>
          <a:p>
            <a:r>
              <a:rPr lang="en-US" dirty="0"/>
              <a:t>Ultimately, the reason to create this company rests on the need for Agility. </a:t>
            </a:r>
          </a:p>
          <a:p>
            <a:r>
              <a:rPr lang="en-US" dirty="0"/>
              <a:t>Again, we need your support and vote to help us take the next step and get to work. </a:t>
            </a:r>
          </a:p>
        </p:txBody>
      </p:sp>
      <p:sp>
        <p:nvSpPr>
          <p:cNvPr id="4" name="Slide Number Placeholder 3"/>
          <p:cNvSpPr>
            <a:spLocks noGrp="1"/>
          </p:cNvSpPr>
          <p:nvPr>
            <p:ph type="sldNum" sz="quarter" idx="5"/>
          </p:nvPr>
        </p:nvSpPr>
        <p:spPr/>
        <p:txBody>
          <a:bodyPr/>
          <a:lstStyle/>
          <a:p>
            <a:fld id="{22E5C696-81E3-BD48-9C64-E8C9B0729162}" type="slidenum">
              <a:rPr lang="en-US" smtClean="0"/>
              <a:t>16</a:t>
            </a:fld>
            <a:endParaRPr lang="en-US"/>
          </a:p>
        </p:txBody>
      </p:sp>
    </p:spTree>
    <p:extLst>
      <p:ext uri="{BB962C8B-B14F-4D97-AF65-F5344CB8AC3E}">
        <p14:creationId xmlns:p14="http://schemas.microsoft.com/office/powerpoint/2010/main" val="1495161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E5C696-81E3-BD48-9C64-E8C9B0729162}" type="slidenum">
              <a:rPr lang="en-US" smtClean="0"/>
              <a:t>17</a:t>
            </a:fld>
            <a:endParaRPr lang="en-US"/>
          </a:p>
        </p:txBody>
      </p:sp>
    </p:spTree>
    <p:extLst>
      <p:ext uri="{BB962C8B-B14F-4D97-AF65-F5344CB8AC3E}">
        <p14:creationId xmlns:p14="http://schemas.microsoft.com/office/powerpoint/2010/main" val="1331042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E5C696-81E3-BD48-9C64-E8C9B0729162}" type="slidenum">
              <a:rPr lang="en-US" smtClean="0"/>
              <a:t>18</a:t>
            </a:fld>
            <a:endParaRPr lang="en-US"/>
          </a:p>
        </p:txBody>
      </p:sp>
    </p:spTree>
    <p:extLst>
      <p:ext uri="{BB962C8B-B14F-4D97-AF65-F5344CB8AC3E}">
        <p14:creationId xmlns:p14="http://schemas.microsoft.com/office/powerpoint/2010/main" val="1293822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 history of being resilient, self-sufficient and problem solvers…</a:t>
            </a:r>
          </a:p>
          <a:p>
            <a:endParaRPr lang="en-US" dirty="0"/>
          </a:p>
          <a:p>
            <a:r>
              <a:rPr lang="en-US" dirty="0"/>
              <a:t>Several phases - where it looked like the island community would not survive but some how we rallied together and got to work and survived.</a:t>
            </a:r>
          </a:p>
        </p:txBody>
      </p:sp>
      <p:sp>
        <p:nvSpPr>
          <p:cNvPr id="4" name="Slide Number Placeholder 3"/>
          <p:cNvSpPr>
            <a:spLocks noGrp="1"/>
          </p:cNvSpPr>
          <p:nvPr>
            <p:ph type="sldNum" sz="quarter" idx="5"/>
          </p:nvPr>
        </p:nvSpPr>
        <p:spPr/>
        <p:txBody>
          <a:bodyPr/>
          <a:lstStyle/>
          <a:p>
            <a:fld id="{22E5C696-81E3-BD48-9C64-E8C9B0729162}" type="slidenum">
              <a:rPr lang="en-US" smtClean="0"/>
              <a:t>3</a:t>
            </a:fld>
            <a:endParaRPr lang="en-US"/>
          </a:p>
        </p:txBody>
      </p:sp>
    </p:spTree>
    <p:extLst>
      <p:ext uri="{BB962C8B-B14F-4D97-AF65-F5344CB8AC3E}">
        <p14:creationId xmlns:p14="http://schemas.microsoft.com/office/powerpoint/2010/main" val="90672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Tom and me - our take away – as we began to seriously think about this in early summer</a:t>
            </a:r>
          </a:p>
          <a:p>
            <a:r>
              <a:rPr lang="en-US" dirty="0"/>
              <a:t>It comes down to a need to be more self-sufficient and focused on doing the things that will help sustain the great aspects of living, working, and visiting here.</a:t>
            </a:r>
          </a:p>
          <a:p>
            <a:r>
              <a:rPr lang="en-US" dirty="0"/>
              <a:t>What do we need to do… </a:t>
            </a:r>
            <a:r>
              <a:rPr lang="en-US" b="1" i="1" dirty="0"/>
              <a:t>review…</a:t>
            </a:r>
          </a:p>
          <a:p>
            <a:endParaRPr lang="en-US" b="0" i="1" dirty="0"/>
          </a:p>
          <a:p>
            <a:r>
              <a:rPr lang="en-US" b="0" i="0" dirty="0"/>
              <a:t>If we want to be attractive to new families to help sustain the school we need jobs and housing and the things that make it easier and less costly to live out here…</a:t>
            </a:r>
          </a:p>
          <a:p>
            <a:r>
              <a:rPr lang="en-US" b="0" i="0" dirty="0"/>
              <a:t>If we want to remain an attractive place for the summer community – drives the economy out here – what do we need to focus on and solve?</a:t>
            </a:r>
          </a:p>
          <a:p>
            <a:endParaRPr lang="en-US" b="0" i="0" dirty="0"/>
          </a:p>
          <a:p>
            <a:r>
              <a:rPr lang="en-US" b="0" i="0" dirty="0"/>
              <a:t>Ultimately it is about being more sustainable and self sufficient</a:t>
            </a:r>
          </a:p>
        </p:txBody>
      </p:sp>
      <p:sp>
        <p:nvSpPr>
          <p:cNvPr id="4" name="Slide Number Placeholder 3"/>
          <p:cNvSpPr>
            <a:spLocks noGrp="1"/>
          </p:cNvSpPr>
          <p:nvPr>
            <p:ph type="sldNum" sz="quarter" idx="5"/>
          </p:nvPr>
        </p:nvSpPr>
        <p:spPr/>
        <p:txBody>
          <a:bodyPr/>
          <a:lstStyle/>
          <a:p>
            <a:fld id="{22E5C696-81E3-BD48-9C64-E8C9B0729162}" type="slidenum">
              <a:rPr lang="en-US" smtClean="0"/>
              <a:t>4</a:t>
            </a:fld>
            <a:endParaRPr lang="en-US"/>
          </a:p>
        </p:txBody>
      </p:sp>
    </p:spTree>
    <p:extLst>
      <p:ext uri="{BB962C8B-B14F-4D97-AF65-F5344CB8AC3E}">
        <p14:creationId xmlns:p14="http://schemas.microsoft.com/office/powerpoint/2010/main" val="296405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recall the ferry rate survey that </a:t>
            </a:r>
            <a:r>
              <a:rPr lang="en-US" dirty="0" err="1"/>
              <a:t>Shey</a:t>
            </a:r>
            <a:r>
              <a:rPr lang="en-US" dirty="0"/>
              <a:t> Conover and I did more than a year ago now, </a:t>
            </a:r>
          </a:p>
          <a:p>
            <a:r>
              <a:rPr lang="en-US" dirty="0"/>
              <a:t>we asked about for thoughts on what services and businesses - if they were on island - might make a difference in the need for the ferry – surprise</a:t>
            </a:r>
          </a:p>
          <a:p>
            <a:endParaRPr lang="en-US" dirty="0"/>
          </a:p>
          <a:p>
            <a:r>
              <a:rPr lang="en-US" dirty="0"/>
              <a:t>As a community we need to talk about this. Tom…</a:t>
            </a:r>
          </a:p>
        </p:txBody>
      </p:sp>
      <p:sp>
        <p:nvSpPr>
          <p:cNvPr id="4" name="Slide Number Placeholder 3"/>
          <p:cNvSpPr>
            <a:spLocks noGrp="1"/>
          </p:cNvSpPr>
          <p:nvPr>
            <p:ph type="sldNum" sz="quarter" idx="5"/>
          </p:nvPr>
        </p:nvSpPr>
        <p:spPr/>
        <p:txBody>
          <a:bodyPr/>
          <a:lstStyle/>
          <a:p>
            <a:fld id="{22E5C696-81E3-BD48-9C64-E8C9B0729162}" type="slidenum">
              <a:rPr lang="en-US" smtClean="0"/>
              <a:t>5</a:t>
            </a:fld>
            <a:endParaRPr lang="en-US"/>
          </a:p>
        </p:txBody>
      </p:sp>
    </p:spTree>
    <p:extLst>
      <p:ext uri="{BB962C8B-B14F-4D97-AF65-F5344CB8AC3E}">
        <p14:creationId xmlns:p14="http://schemas.microsoft.com/office/powerpoint/2010/main" val="3769529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2E5C696-81E3-BD48-9C64-E8C9B0729162}" type="slidenum">
              <a:rPr lang="en-US" smtClean="0"/>
              <a:t>6</a:t>
            </a:fld>
            <a:endParaRPr lang="en-US"/>
          </a:p>
        </p:txBody>
      </p:sp>
    </p:spTree>
    <p:extLst>
      <p:ext uri="{BB962C8B-B14F-4D97-AF65-F5344CB8AC3E}">
        <p14:creationId xmlns:p14="http://schemas.microsoft.com/office/powerpoint/2010/main" val="2744306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cut to the chase…</a:t>
            </a:r>
          </a:p>
          <a:p>
            <a:r>
              <a:rPr lang="en-US" dirty="0"/>
              <a:t>Any place you start to think about or work on </a:t>
            </a:r>
          </a:p>
          <a:p>
            <a:r>
              <a:rPr lang="en-US" dirty="0"/>
              <a:t>Pick any place to begin - </a:t>
            </a:r>
          </a:p>
          <a:p>
            <a:r>
              <a:rPr lang="en-US" dirty="0"/>
              <a:t>Work on something that might help us be more sustainable and self sufficient – you will run head long into the question of money.</a:t>
            </a:r>
          </a:p>
          <a:p>
            <a:r>
              <a:rPr lang="en-US" dirty="0"/>
              <a:t>Yea a bold claim on my part</a:t>
            </a:r>
          </a:p>
          <a:p>
            <a:r>
              <a:rPr lang="en-US" dirty="0"/>
              <a:t>Maybe it’s $25 and maybe it’s a million.  Finding the money to implement an answer will stop your progress</a:t>
            </a:r>
          </a:p>
          <a:p>
            <a:r>
              <a:rPr lang="en-US" dirty="0"/>
              <a:t>A great example is the renovation of the school – essential to our survival and expensive. </a:t>
            </a:r>
          </a:p>
          <a:p>
            <a:r>
              <a:rPr lang="en-US" dirty="0"/>
              <a:t>It’s not hard work or ability – we have that in spades here. It’s not intellectual IQ – we have that too.</a:t>
            </a:r>
          </a:p>
        </p:txBody>
      </p:sp>
      <p:sp>
        <p:nvSpPr>
          <p:cNvPr id="4" name="Slide Number Placeholder 3"/>
          <p:cNvSpPr>
            <a:spLocks noGrp="1"/>
          </p:cNvSpPr>
          <p:nvPr>
            <p:ph type="sldNum" sz="quarter" idx="5"/>
          </p:nvPr>
        </p:nvSpPr>
        <p:spPr/>
        <p:txBody>
          <a:bodyPr/>
          <a:lstStyle/>
          <a:p>
            <a:fld id="{22E5C696-81E3-BD48-9C64-E8C9B0729162}" type="slidenum">
              <a:rPr lang="en-US" smtClean="0"/>
              <a:t>7</a:t>
            </a:fld>
            <a:endParaRPr lang="en-US"/>
          </a:p>
        </p:txBody>
      </p:sp>
    </p:spTree>
    <p:extLst>
      <p:ext uri="{BB962C8B-B14F-4D97-AF65-F5344CB8AC3E}">
        <p14:creationId xmlns:p14="http://schemas.microsoft.com/office/powerpoint/2010/main" val="68163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 and I have been thinking about this dilemma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We’ve been brainstorming since the beginning of the summer</a:t>
            </a:r>
          </a:p>
          <a:p>
            <a:r>
              <a:rPr lang="en-US" dirty="0"/>
              <a:t>Big issues, risks to our community and the inevitable need for money to get anything done – </a:t>
            </a:r>
          </a:p>
          <a:p>
            <a:r>
              <a:rPr lang="en-US" dirty="0"/>
              <a:t>I can recall sitting with him and saying – we just need one domino to fall to help build momentum and success - </a:t>
            </a:r>
          </a:p>
          <a:p>
            <a:r>
              <a:rPr lang="en-US" dirty="0"/>
              <a:t>Tom told me that Bill Boardman – mentioned - a land bank… as a way of getting money out of the equation</a:t>
            </a:r>
          </a:p>
          <a:p>
            <a:r>
              <a:rPr lang="en-US" dirty="0"/>
              <a:t>We did our homework and looked at a hand-full of alternatives . </a:t>
            </a:r>
          </a:p>
          <a:p>
            <a:r>
              <a:rPr lang="en-US" dirty="0"/>
              <a:t>We spoke to other towns and cities about how other towns got to work on their issues</a:t>
            </a:r>
          </a:p>
          <a:p>
            <a:r>
              <a:rPr lang="en-US" dirty="0"/>
              <a:t>We talked to lawyers</a:t>
            </a:r>
          </a:p>
          <a:p>
            <a:r>
              <a:rPr lang="en-US" dirty="0"/>
              <a:t>And we settled on this approach</a:t>
            </a:r>
          </a:p>
          <a:p>
            <a:r>
              <a:rPr lang="en-US" dirty="0"/>
              <a:t>Create a company that could be a catalyst for </a:t>
            </a:r>
            <a:r>
              <a:rPr lang="en-US" b="1" dirty="0"/>
              <a:t>enabling</a:t>
            </a:r>
            <a:r>
              <a:rPr lang="en-US" dirty="0"/>
              <a:t> these essential services and businesses</a:t>
            </a:r>
          </a:p>
          <a:p>
            <a:r>
              <a:rPr lang="en-US" dirty="0"/>
              <a:t>We pitched to the Select Board in August and now we are here explaining it and looking for your support</a:t>
            </a:r>
          </a:p>
        </p:txBody>
      </p:sp>
      <p:sp>
        <p:nvSpPr>
          <p:cNvPr id="4" name="Slide Number Placeholder 3"/>
          <p:cNvSpPr>
            <a:spLocks noGrp="1"/>
          </p:cNvSpPr>
          <p:nvPr>
            <p:ph type="sldNum" sz="quarter" idx="5"/>
          </p:nvPr>
        </p:nvSpPr>
        <p:spPr/>
        <p:txBody>
          <a:bodyPr/>
          <a:lstStyle/>
          <a:p>
            <a:fld id="{22E5C696-81E3-BD48-9C64-E8C9B0729162}" type="slidenum">
              <a:rPr lang="en-US" smtClean="0"/>
              <a:t>8</a:t>
            </a:fld>
            <a:endParaRPr lang="en-US"/>
          </a:p>
        </p:txBody>
      </p:sp>
    </p:spTree>
    <p:extLst>
      <p:ext uri="{BB962C8B-B14F-4D97-AF65-F5344CB8AC3E}">
        <p14:creationId xmlns:p14="http://schemas.microsoft.com/office/powerpoint/2010/main" val="3676424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 new idea…</a:t>
            </a:r>
          </a:p>
        </p:txBody>
      </p:sp>
      <p:sp>
        <p:nvSpPr>
          <p:cNvPr id="4" name="Slide Number Placeholder 3"/>
          <p:cNvSpPr>
            <a:spLocks noGrp="1"/>
          </p:cNvSpPr>
          <p:nvPr>
            <p:ph type="sldNum" sz="quarter" idx="5"/>
          </p:nvPr>
        </p:nvSpPr>
        <p:spPr/>
        <p:txBody>
          <a:bodyPr/>
          <a:lstStyle/>
          <a:p>
            <a:fld id="{22E5C696-81E3-BD48-9C64-E8C9B0729162}" type="slidenum">
              <a:rPr lang="en-US" smtClean="0"/>
              <a:t>9</a:t>
            </a:fld>
            <a:endParaRPr lang="en-US"/>
          </a:p>
        </p:txBody>
      </p:sp>
    </p:spTree>
    <p:extLst>
      <p:ext uri="{BB962C8B-B14F-4D97-AF65-F5344CB8AC3E}">
        <p14:creationId xmlns:p14="http://schemas.microsoft.com/office/powerpoint/2010/main" val="2030479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Review…</a:t>
            </a:r>
          </a:p>
          <a:p>
            <a:endParaRPr lang="en-US" dirty="0"/>
          </a:p>
          <a:p>
            <a:r>
              <a:rPr lang="en-US" dirty="0"/>
              <a:t>Ultimately this is about Agility</a:t>
            </a:r>
          </a:p>
          <a:p>
            <a:r>
              <a:rPr lang="en-US" dirty="0"/>
              <a:t>Being able to work on answers faster than the town.</a:t>
            </a:r>
          </a:p>
          <a:p>
            <a:endParaRPr lang="en-US" dirty="0"/>
          </a:p>
          <a:p>
            <a:r>
              <a:rPr lang="en-US" dirty="0"/>
              <a:t>In sync with the town, but separate – both financially and operationally</a:t>
            </a:r>
          </a:p>
          <a:p>
            <a:endParaRPr lang="en-US" dirty="0"/>
          </a:p>
          <a:p>
            <a:r>
              <a:rPr lang="en-US" dirty="0"/>
              <a:t>The lawyers call this a quasi… </a:t>
            </a:r>
          </a:p>
          <a:p>
            <a:endParaRPr lang="en-US" dirty="0"/>
          </a:p>
          <a:p>
            <a:r>
              <a:rPr lang="en-US" dirty="0"/>
              <a:t>Lot’s of towns have them</a:t>
            </a:r>
          </a:p>
          <a:p>
            <a:endParaRPr lang="en-US" dirty="0"/>
          </a:p>
        </p:txBody>
      </p:sp>
      <p:sp>
        <p:nvSpPr>
          <p:cNvPr id="4" name="Slide Number Placeholder 3"/>
          <p:cNvSpPr>
            <a:spLocks noGrp="1"/>
          </p:cNvSpPr>
          <p:nvPr>
            <p:ph type="sldNum" sz="quarter" idx="5"/>
          </p:nvPr>
        </p:nvSpPr>
        <p:spPr/>
        <p:txBody>
          <a:bodyPr/>
          <a:lstStyle/>
          <a:p>
            <a:fld id="{22E5C696-81E3-BD48-9C64-E8C9B0729162}" type="slidenum">
              <a:rPr lang="en-US" smtClean="0"/>
              <a:t>10</a:t>
            </a:fld>
            <a:endParaRPr lang="en-US"/>
          </a:p>
        </p:txBody>
      </p:sp>
    </p:spTree>
    <p:extLst>
      <p:ext uri="{BB962C8B-B14F-4D97-AF65-F5344CB8AC3E}">
        <p14:creationId xmlns:p14="http://schemas.microsoft.com/office/powerpoint/2010/main" val="383878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3AE22-1E72-3C4F-A160-0B22BD8E7B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C26112-773E-774E-A75B-E752270122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0D5F07-1B45-694F-8F3C-055D6B12DD35}"/>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a:extLst>
              <a:ext uri="{FF2B5EF4-FFF2-40B4-BE49-F238E27FC236}">
                <a16:creationId xmlns:a16="http://schemas.microsoft.com/office/drawing/2014/main" id="{FF8D78C8-5538-3C49-AC6F-6D9172F561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753A78-BF47-F842-A9AD-BE5DC056C16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338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B575A-19C3-664B-A862-0FDD45DF91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0E630B-A755-C843-BF7F-0801DC66AF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0FCB1-F18A-4944-8D62-396CDD6A0165}"/>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a:extLst>
              <a:ext uri="{FF2B5EF4-FFF2-40B4-BE49-F238E27FC236}">
                <a16:creationId xmlns:a16="http://schemas.microsoft.com/office/drawing/2014/main" id="{D742DB27-ADB8-CD48-BAE9-BB99F16DF1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0F704B-F7A5-1C48-92C0-434EA2B8FB6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58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802909-68F6-C040-A7C3-0B65796465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28EE8B-0086-F048-9500-695A9687DD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16EBD8-1B55-B64C-BB07-8EF06256225D}"/>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a:extLst>
              <a:ext uri="{FF2B5EF4-FFF2-40B4-BE49-F238E27FC236}">
                <a16:creationId xmlns:a16="http://schemas.microsoft.com/office/drawing/2014/main" id="{C2D622CC-3BB1-DB46-BF65-FD77CBBBAA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3BDB29-2D52-084E-8922-E2065CA9BBB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688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FC48A-D201-8C4F-A27E-976928F0F0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3F73F6-3726-814E-AE52-574E42A696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C05FA3-1909-9D4A-8B43-2F7C3783C81F}"/>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a:extLst>
              <a:ext uri="{FF2B5EF4-FFF2-40B4-BE49-F238E27FC236}">
                <a16:creationId xmlns:a16="http://schemas.microsoft.com/office/drawing/2014/main" id="{41E503B9-CE0F-684E-99E0-0E26D800E51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4EDC3E-E015-7546-9736-807B2F9216D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945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85E7F-C7F8-E644-BDCF-F66DD5F48B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F146C3-502C-9F43-A504-F20C0AF69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D0BF0D-7997-394E-B640-54048F5F0CF1}"/>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5" name="Footer Placeholder 4">
            <a:extLst>
              <a:ext uri="{FF2B5EF4-FFF2-40B4-BE49-F238E27FC236}">
                <a16:creationId xmlns:a16="http://schemas.microsoft.com/office/drawing/2014/main" id="{F76D6490-2360-1346-9BEA-646750F1AB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742092-A97B-1844-9A58-80283EB7384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09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CF20-6424-824B-995E-0A545CD430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6A3795-315B-B944-9901-121691F51B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0FB514-0F91-A040-9527-98EA3BC248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606859-CD5C-644F-87F0-C2B15CD2FDEB}"/>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6" name="Footer Placeholder 5">
            <a:extLst>
              <a:ext uri="{FF2B5EF4-FFF2-40B4-BE49-F238E27FC236}">
                <a16:creationId xmlns:a16="http://schemas.microsoft.com/office/drawing/2014/main" id="{F481A8C0-FB8C-2F48-A893-4BCB98B9A36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2F17C0A-D2DD-5A46-8EA2-9BA78BDB568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8175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D85C-B5A4-E941-8E52-B7ED5E816D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F9EE52-23DC-5349-9AB6-991E59DAEA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96F1C6-30D5-3247-B8E3-0F8F137136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636677-742D-1344-BB16-B6F1B83276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06CC54-91B5-DF4F-830C-6A125FFF2B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B6509A-0709-CC46-9C3A-7D3027088289}"/>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8" name="Footer Placeholder 7">
            <a:extLst>
              <a:ext uri="{FF2B5EF4-FFF2-40B4-BE49-F238E27FC236}">
                <a16:creationId xmlns:a16="http://schemas.microsoft.com/office/drawing/2014/main" id="{8578607B-16C6-334B-BB94-23317624DFE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298FA8A-8635-6146-90CE-23D90B9295A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51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231F-F95B-F646-A520-7545AB90A1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5F6B19-DC6A-474F-A009-2B7D7CDC0FFC}"/>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4" name="Footer Placeholder 3">
            <a:extLst>
              <a:ext uri="{FF2B5EF4-FFF2-40B4-BE49-F238E27FC236}">
                <a16:creationId xmlns:a16="http://schemas.microsoft.com/office/drawing/2014/main" id="{C7C6D36A-B6D7-D04D-8D26-24AA3D9715D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5B28265-CF00-4849-A823-84D19F271B2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380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F7837F-3E17-B543-BCA1-62F8FA205209}"/>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3" name="Footer Placeholder 2">
            <a:extLst>
              <a:ext uri="{FF2B5EF4-FFF2-40B4-BE49-F238E27FC236}">
                <a16:creationId xmlns:a16="http://schemas.microsoft.com/office/drawing/2014/main" id="{1A5F41F3-25A6-2F48-B897-1E52984B2A9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694AFB0-A234-7244-825D-3B9E4AB1FA4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24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C1BD3-93EB-0948-9A6E-EFDA91B35E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8A43BA-B436-D844-9A1E-F07B97FB05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D86F4A-05CE-034B-8927-5A0A6F0753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401B10-B8B5-CA45-83AD-04DA4BED8A86}"/>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6" name="Footer Placeholder 5">
            <a:extLst>
              <a:ext uri="{FF2B5EF4-FFF2-40B4-BE49-F238E27FC236}">
                <a16:creationId xmlns:a16="http://schemas.microsoft.com/office/drawing/2014/main" id="{1409815F-A56D-F440-9ED3-EC91AC2DAE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8957B1B-BDAE-C845-A64D-C50D43CB3E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2741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9FC3-6BB1-CD4D-9812-E0233637E4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554C4E-FE8D-8249-A02B-441412870D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972FEA-03C5-A44A-B976-E1DF6285F8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7FA99C-7010-E442-B85E-80D1896A8097}"/>
              </a:ext>
            </a:extLst>
          </p:cNvPr>
          <p:cNvSpPr>
            <a:spLocks noGrp="1"/>
          </p:cNvSpPr>
          <p:nvPr>
            <p:ph type="dt" sz="half" idx="10"/>
          </p:nvPr>
        </p:nvSpPr>
        <p:spPr/>
        <p:txBody>
          <a:bodyPr/>
          <a:lstStyle/>
          <a:p>
            <a:fld id="{B61BEF0D-F0BB-DE4B-95CE-6DB70DBA9567}" type="datetimeFigureOut">
              <a:rPr lang="en-US" smtClean="0"/>
              <a:pPr/>
              <a:t>10/8/19</a:t>
            </a:fld>
            <a:endParaRPr lang="en-US" dirty="0"/>
          </a:p>
        </p:txBody>
      </p:sp>
      <p:sp>
        <p:nvSpPr>
          <p:cNvPr id="6" name="Footer Placeholder 5">
            <a:extLst>
              <a:ext uri="{FF2B5EF4-FFF2-40B4-BE49-F238E27FC236}">
                <a16:creationId xmlns:a16="http://schemas.microsoft.com/office/drawing/2014/main" id="{C93DE472-B81E-B34A-8A50-CE65BF9B6B9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2AAEF8-F10C-9247-B87F-09C3AEE5107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9873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0A6313-CB19-5D40-BCCB-6190A806F9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10E5BE-3725-D24C-AF3E-DD6070CEF0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7E92A-F1BA-FE4C-A669-CC5083106D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10/8/19</a:t>
            </a:fld>
            <a:endParaRPr lang="en-US" dirty="0"/>
          </a:p>
        </p:txBody>
      </p:sp>
      <p:sp>
        <p:nvSpPr>
          <p:cNvPr id="5" name="Footer Placeholder 4">
            <a:extLst>
              <a:ext uri="{FF2B5EF4-FFF2-40B4-BE49-F238E27FC236}">
                <a16:creationId xmlns:a16="http://schemas.microsoft.com/office/drawing/2014/main" id="{DB30AA77-6E89-B04A-A012-19ED41D501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6C34F7B-FA89-554D-9548-26DC925748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668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ine.gov/decd/home"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s://www.biddefordmaine.org/2247/Economic-Development" TargetMode="External"/><Relationship Id="rId5" Type="http://schemas.openxmlformats.org/officeDocument/2006/relationships/hyperlink" Target="https://www.auburnmaine.gov/Pages/Government/Economic-Development" TargetMode="External"/><Relationship Id="rId4" Type="http://schemas.openxmlformats.org/officeDocument/2006/relationships/hyperlink" Target="http://www.portlandmaine.gov/485/Economic-Development"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35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488817" y="3991576"/>
            <a:ext cx="2721959" cy="2062103"/>
          </a:xfrm>
          <a:prstGeom prst="rect">
            <a:avLst/>
          </a:prstGeom>
          <a:noFill/>
        </p:spPr>
        <p:txBody>
          <a:bodyPr wrap="square" rtlCol="0">
            <a:spAutoFit/>
          </a:bodyPr>
          <a:lstStyle/>
          <a:p>
            <a:r>
              <a:rPr lang="en-US" sz="3200" b="1" dirty="0">
                <a:solidFill>
                  <a:schemeClr val="bg1"/>
                </a:solidFill>
              </a:rPr>
              <a:t>Islesboro Economic Sustainability Corporation</a:t>
            </a:r>
          </a:p>
        </p:txBody>
      </p:sp>
      <p:sp>
        <p:nvSpPr>
          <p:cNvPr id="3" name="TextBox 2">
            <a:extLst>
              <a:ext uri="{FF2B5EF4-FFF2-40B4-BE49-F238E27FC236}">
                <a16:creationId xmlns:a16="http://schemas.microsoft.com/office/drawing/2014/main" id="{C4233157-E52F-0D45-9B22-3BCB972C99CD}"/>
              </a:ext>
            </a:extLst>
          </p:cNvPr>
          <p:cNvSpPr txBox="1"/>
          <p:nvPr/>
        </p:nvSpPr>
        <p:spPr>
          <a:xfrm>
            <a:off x="3557889" y="1252365"/>
            <a:ext cx="8401230" cy="3939540"/>
          </a:xfrm>
          <a:prstGeom prst="rect">
            <a:avLst/>
          </a:prstGeom>
          <a:noFill/>
        </p:spPr>
        <p:txBody>
          <a:bodyPr wrap="square" rtlCol="0">
            <a:spAutoFit/>
          </a:bodyPr>
          <a:lstStyle/>
          <a:p>
            <a:r>
              <a:rPr lang="en-US" sz="2800" b="1" dirty="0"/>
              <a:t>A Company Working Hand-in-hand with the Town</a:t>
            </a:r>
          </a:p>
          <a:p>
            <a:pPr marL="457200" indent="-457200">
              <a:buFont typeface="Arial" panose="020B0604020202020204" pitchFamily="34" charset="0"/>
              <a:buChar char="•"/>
            </a:pPr>
            <a:r>
              <a:rPr lang="en-US" sz="2800" dirty="0"/>
              <a:t>Support/Build </a:t>
            </a:r>
            <a:r>
              <a:rPr lang="en-US" sz="2800" i="1" dirty="0"/>
              <a:t>Essential Services and Businesses </a:t>
            </a:r>
          </a:p>
          <a:p>
            <a:pPr marL="457200" indent="-457200">
              <a:buFont typeface="Arial" panose="020B0604020202020204" pitchFamily="34" charset="0"/>
              <a:buChar char="•"/>
            </a:pPr>
            <a:r>
              <a:rPr lang="en-US" sz="2800" dirty="0"/>
              <a:t>Bring Jobs and Families</a:t>
            </a:r>
          </a:p>
          <a:p>
            <a:pPr marL="457200" indent="-457200">
              <a:buFont typeface="Arial" panose="020B0604020202020204" pitchFamily="34" charset="0"/>
              <a:buChar char="•"/>
            </a:pPr>
            <a:r>
              <a:rPr lang="en-US" sz="2800" dirty="0"/>
              <a:t>Financially Separate from Town</a:t>
            </a:r>
          </a:p>
          <a:p>
            <a:pPr marL="914400" lvl="1" indent="-457200">
              <a:buFont typeface="Arial" panose="020B0604020202020204" pitchFamily="34" charset="0"/>
              <a:buChar char="•"/>
            </a:pPr>
            <a:r>
              <a:rPr lang="en-US" sz="2800" dirty="0"/>
              <a:t>No Property Tax Funding</a:t>
            </a:r>
          </a:p>
          <a:p>
            <a:endParaRPr lang="en-US" sz="2800" dirty="0"/>
          </a:p>
          <a:p>
            <a:endParaRPr lang="en-US" sz="2800" dirty="0"/>
          </a:p>
          <a:p>
            <a:pPr lvl="1"/>
            <a:r>
              <a:rPr lang="en-US" i="1" dirty="0"/>
              <a:t>Maine statute provides that a town can establish a quasi-municipal corporation for the purpose of fostering economic development. Many Maine towns have these - Gorham, Windham, Kennebunk,…</a:t>
            </a:r>
          </a:p>
        </p:txBody>
      </p:sp>
    </p:spTree>
    <p:extLst>
      <p:ext uri="{BB962C8B-B14F-4D97-AF65-F5344CB8AC3E}">
        <p14:creationId xmlns:p14="http://schemas.microsoft.com/office/powerpoint/2010/main" val="307451565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C4233157-E52F-0D45-9B22-3BCB972C99CD}"/>
              </a:ext>
            </a:extLst>
          </p:cNvPr>
          <p:cNvSpPr txBox="1"/>
          <p:nvPr/>
        </p:nvSpPr>
        <p:spPr>
          <a:xfrm>
            <a:off x="3792279" y="733423"/>
            <a:ext cx="8335926" cy="4647426"/>
          </a:xfrm>
          <a:prstGeom prst="rect">
            <a:avLst/>
          </a:prstGeom>
          <a:noFill/>
        </p:spPr>
        <p:txBody>
          <a:bodyPr wrap="square" rtlCol="0">
            <a:spAutoFit/>
          </a:bodyPr>
          <a:lstStyle/>
          <a:p>
            <a:pPr marL="457200" indent="-457200">
              <a:buFont typeface="Arial" panose="020B0604020202020204" pitchFamily="34" charset="0"/>
              <a:buChar char="•"/>
            </a:pPr>
            <a:r>
              <a:rPr lang="en-US" sz="2400" b="1" dirty="0"/>
              <a:t>Lead Discussion of </a:t>
            </a:r>
            <a:r>
              <a:rPr lang="en-US" sz="2400" b="1" i="1" dirty="0"/>
              <a:t>Essential Services &amp; Businesses </a:t>
            </a:r>
            <a:r>
              <a:rPr lang="en-US" sz="2400" b="1" dirty="0"/>
              <a:t>That…</a:t>
            </a:r>
          </a:p>
          <a:p>
            <a:pPr marL="914400" lvl="1" indent="-457200">
              <a:buFont typeface="Arial" panose="020B0604020202020204" pitchFamily="34" charset="0"/>
              <a:buChar char="•"/>
            </a:pPr>
            <a:r>
              <a:rPr lang="en-US" sz="2000" dirty="0"/>
              <a:t>Foster Full-time Families, Residents &amp; Jobs</a:t>
            </a:r>
          </a:p>
          <a:p>
            <a:pPr marL="914400" lvl="1" indent="-457200">
              <a:buFont typeface="Arial" panose="020B0604020202020204" pitchFamily="34" charset="0"/>
              <a:buChar char="•"/>
            </a:pPr>
            <a:r>
              <a:rPr lang="en-US" sz="2000" dirty="0"/>
              <a:t>Improve Self-sufficiency &amp; Sustainability</a:t>
            </a:r>
          </a:p>
          <a:p>
            <a:pPr marL="457200" indent="-457200">
              <a:buFont typeface="Arial" panose="020B0604020202020204" pitchFamily="34" charset="0"/>
              <a:buChar char="•"/>
            </a:pPr>
            <a:r>
              <a:rPr lang="en-US" sz="2400" b="1" dirty="0"/>
              <a:t>Promote, Finance, Build </a:t>
            </a:r>
            <a:r>
              <a:rPr lang="en-US" sz="2400" b="1" i="1" dirty="0"/>
              <a:t>Essential Services &amp; Businesses </a:t>
            </a:r>
          </a:p>
          <a:p>
            <a:pPr marL="914400" lvl="1" indent="-457200">
              <a:buFont typeface="Arial" panose="020B0604020202020204" pitchFamily="34" charset="0"/>
              <a:buChar char="•"/>
            </a:pPr>
            <a:r>
              <a:rPr lang="en-US" sz="2000" dirty="0"/>
              <a:t>Provide Information &amp; Resources</a:t>
            </a:r>
          </a:p>
          <a:p>
            <a:pPr marL="914400" lvl="1" indent="-457200">
              <a:buFont typeface="Arial" panose="020B0604020202020204" pitchFamily="34" charset="0"/>
              <a:buChar char="•"/>
            </a:pPr>
            <a:r>
              <a:rPr lang="en-US" sz="2000" dirty="0"/>
              <a:t>Loan $s for Private Business Expansion Projects </a:t>
            </a:r>
          </a:p>
          <a:p>
            <a:pPr marL="914400" lvl="1" indent="-457200">
              <a:buFont typeface="Arial" panose="020B0604020202020204" pitchFamily="34" charset="0"/>
              <a:buChar char="•"/>
            </a:pPr>
            <a:r>
              <a:rPr lang="en-US" sz="2000" dirty="0"/>
              <a:t>Purchase, Sell, Lease, Finance, Develop Real-estate Projects</a:t>
            </a:r>
          </a:p>
          <a:p>
            <a:pPr marL="914400" lvl="1" indent="-457200">
              <a:buFont typeface="Arial" panose="020B0604020202020204" pitchFamily="34" charset="0"/>
              <a:buChar char="•"/>
            </a:pPr>
            <a:r>
              <a:rPr lang="en-US" sz="2000" dirty="0"/>
              <a:t>Prospect for Town, State &amp; Federal Development Benefits</a:t>
            </a:r>
          </a:p>
          <a:p>
            <a:pPr marL="457200" indent="-457200">
              <a:buFont typeface="Arial" panose="020B0604020202020204" pitchFamily="34" charset="0"/>
              <a:buChar char="•"/>
            </a:pPr>
            <a:r>
              <a:rPr lang="en-US" sz="2400" b="1" dirty="0"/>
              <a:t>Raise $s Via Tax-exempt Donations, Grants, Loans, Income,…</a:t>
            </a:r>
          </a:p>
          <a:p>
            <a:pPr marL="914400" lvl="1" indent="-457200">
              <a:buFont typeface="Arial" panose="020B0604020202020204" pitchFamily="34" charset="0"/>
              <a:buChar char="•"/>
            </a:pPr>
            <a:r>
              <a:rPr lang="en-US" sz="2000" dirty="0"/>
              <a:t>$1.5M to $2M in startup working capital </a:t>
            </a:r>
          </a:p>
          <a:p>
            <a:pPr marL="914400" lvl="1" indent="-457200">
              <a:buFont typeface="Arial" panose="020B0604020202020204" pitchFamily="34" charset="0"/>
              <a:buChar char="•"/>
            </a:pPr>
            <a:r>
              <a:rPr lang="en-US" sz="2000" i="1" dirty="0"/>
              <a:t>Big or Small, Everyone Helped!</a:t>
            </a:r>
          </a:p>
          <a:p>
            <a:pPr marL="914400" lvl="1" indent="-457200">
              <a:buFont typeface="Arial" panose="020B0604020202020204" pitchFamily="34" charset="0"/>
              <a:buChar char="•"/>
            </a:pPr>
            <a:r>
              <a:rPr lang="en-US" sz="2000" dirty="0"/>
              <a:t>Recycle Income (i.e., lease, interest income)</a:t>
            </a:r>
          </a:p>
          <a:p>
            <a:pPr marL="342900" indent="-342900">
              <a:buFont typeface="Arial" panose="020B0604020202020204" pitchFamily="34" charset="0"/>
              <a:buChar char="•"/>
            </a:pPr>
            <a:r>
              <a:rPr lang="en-US" sz="2400" b="1" dirty="0"/>
              <a:t>Remain on Mission</a:t>
            </a:r>
          </a:p>
          <a:p>
            <a:pPr marL="915988" lvl="1" indent="-458788">
              <a:buFont typeface="Arial" panose="020B0604020202020204" pitchFamily="34" charset="0"/>
              <a:buChar char="•"/>
            </a:pPr>
            <a:r>
              <a:rPr lang="en-US" sz="2000" dirty="0"/>
              <a:t>Distinct from </a:t>
            </a:r>
            <a:r>
              <a:rPr lang="en-US" sz="2000" i="1" dirty="0"/>
              <a:t>IIT, IAP, ICC, ICF,…</a:t>
            </a:r>
          </a:p>
        </p:txBody>
      </p:sp>
      <p:sp>
        <p:nvSpPr>
          <p:cNvPr id="7" name="TextBox 6">
            <a:extLst>
              <a:ext uri="{FF2B5EF4-FFF2-40B4-BE49-F238E27FC236}">
                <a16:creationId xmlns:a16="http://schemas.microsoft.com/office/drawing/2014/main" id="{90134684-89F7-8746-8250-383BCB733F72}"/>
              </a:ext>
            </a:extLst>
          </p:cNvPr>
          <p:cNvSpPr txBox="1"/>
          <p:nvPr/>
        </p:nvSpPr>
        <p:spPr>
          <a:xfrm>
            <a:off x="142686" y="5160655"/>
            <a:ext cx="3768206" cy="1077218"/>
          </a:xfrm>
          <a:prstGeom prst="rect">
            <a:avLst/>
          </a:prstGeom>
          <a:noFill/>
        </p:spPr>
        <p:txBody>
          <a:bodyPr wrap="square" rtlCol="0">
            <a:spAutoFit/>
          </a:bodyPr>
          <a:lstStyle/>
          <a:p>
            <a:r>
              <a:rPr lang="en-US" sz="3200" b="1" dirty="0">
                <a:solidFill>
                  <a:schemeClr val="bg1"/>
                </a:solidFill>
              </a:rPr>
              <a:t>Operate Without Property Tax Funds</a:t>
            </a:r>
          </a:p>
        </p:txBody>
      </p:sp>
    </p:spTree>
    <p:extLst>
      <p:ext uri="{BB962C8B-B14F-4D97-AF65-F5344CB8AC3E}">
        <p14:creationId xmlns:p14="http://schemas.microsoft.com/office/powerpoint/2010/main" val="364759209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197618" y="4834280"/>
            <a:ext cx="3768206" cy="1077218"/>
          </a:xfrm>
          <a:prstGeom prst="rect">
            <a:avLst/>
          </a:prstGeom>
          <a:noFill/>
        </p:spPr>
        <p:txBody>
          <a:bodyPr wrap="square" rtlCol="0">
            <a:spAutoFit/>
          </a:bodyPr>
          <a:lstStyle/>
          <a:p>
            <a:r>
              <a:rPr lang="en-US" sz="3200" b="1" dirty="0">
                <a:solidFill>
                  <a:schemeClr val="bg1"/>
                </a:solidFill>
              </a:rPr>
              <a:t>Operate Without Property Tax Funds</a:t>
            </a:r>
          </a:p>
        </p:txBody>
      </p:sp>
      <p:sp>
        <p:nvSpPr>
          <p:cNvPr id="3" name="TextBox 2">
            <a:extLst>
              <a:ext uri="{FF2B5EF4-FFF2-40B4-BE49-F238E27FC236}">
                <a16:creationId xmlns:a16="http://schemas.microsoft.com/office/drawing/2014/main" id="{C4233157-E52F-0D45-9B22-3BCB972C99CD}"/>
              </a:ext>
            </a:extLst>
          </p:cNvPr>
          <p:cNvSpPr txBox="1"/>
          <p:nvPr/>
        </p:nvSpPr>
        <p:spPr>
          <a:xfrm>
            <a:off x="3438463" y="1414335"/>
            <a:ext cx="8429494" cy="3477875"/>
          </a:xfrm>
          <a:prstGeom prst="rect">
            <a:avLst/>
          </a:prstGeom>
          <a:noFill/>
        </p:spPr>
        <p:txBody>
          <a:bodyPr wrap="square" rtlCol="0">
            <a:spAutoFit/>
          </a:bodyPr>
          <a:lstStyle/>
          <a:p>
            <a:pPr marL="342900" indent="-342900">
              <a:buFont typeface="Arial" panose="020B0604020202020204" pitchFamily="34" charset="0"/>
              <a:buChar char="•"/>
            </a:pPr>
            <a:r>
              <a:rPr lang="en-US" sz="2000" b="1" dirty="0"/>
              <a:t>A Real Company</a:t>
            </a:r>
          </a:p>
          <a:p>
            <a:pPr marL="800100" lvl="1" indent="-342900">
              <a:buFont typeface="Arial" panose="020B0604020202020204" pitchFamily="34" charset="0"/>
              <a:buChar char="•"/>
            </a:pPr>
            <a:r>
              <a:rPr lang="en-US" sz="2000" dirty="0"/>
              <a:t>Board Of Directors Appointed by the Select Board (</a:t>
            </a:r>
            <a:r>
              <a:rPr lang="en-US" sz="2000" i="1" dirty="0"/>
              <a:t>See Next Slide</a:t>
            </a:r>
            <a:r>
              <a:rPr lang="en-US" sz="2000" dirty="0"/>
              <a:t>)</a:t>
            </a:r>
          </a:p>
          <a:p>
            <a:pPr marL="800100" lvl="1" indent="-342900">
              <a:buFont typeface="Arial" panose="020B0604020202020204" pitchFamily="34" charset="0"/>
              <a:buChar char="•"/>
            </a:pPr>
            <a:r>
              <a:rPr lang="en-US" sz="2000" dirty="0"/>
              <a:t>Formal Financial Controls, Applications, Approvals, Reports, Financials, Budgets, Audits, Deliverables,…</a:t>
            </a:r>
          </a:p>
          <a:p>
            <a:pPr marL="800100" lvl="1" indent="-342900">
              <a:buFont typeface="Arial" panose="020B0604020202020204" pitchFamily="34" charset="0"/>
              <a:buChar char="•"/>
            </a:pPr>
            <a:r>
              <a:rPr lang="en-US" sz="2000" dirty="0"/>
              <a:t>Maine </a:t>
            </a:r>
            <a:r>
              <a:rPr lang="en-US" sz="2000" i="1" dirty="0"/>
              <a:t>Non-profit Quasi-municipal C</a:t>
            </a:r>
            <a:r>
              <a:rPr lang="en-US" sz="2000" dirty="0"/>
              <a:t>orporation with By Laws</a:t>
            </a:r>
          </a:p>
          <a:p>
            <a:pPr marL="1257300" lvl="2" indent="-342900">
              <a:buFont typeface="Arial" panose="020B0604020202020204" pitchFamily="34" charset="0"/>
              <a:buChar char="•"/>
            </a:pPr>
            <a:r>
              <a:rPr lang="en-US" sz="2000" i="1" dirty="0"/>
              <a:t>Property-tax Neutral</a:t>
            </a:r>
          </a:p>
          <a:p>
            <a:pPr marL="1257300" lvl="2" indent="-342900">
              <a:buFont typeface="Arial" panose="020B0604020202020204" pitchFamily="34" charset="0"/>
              <a:buChar char="•"/>
            </a:pPr>
            <a:r>
              <a:rPr lang="en-US" sz="2000" i="1" dirty="0"/>
              <a:t>Positive Net Equity</a:t>
            </a:r>
          </a:p>
          <a:p>
            <a:pPr marL="1714500" lvl="3" indent="-342900">
              <a:buFont typeface="Arial" panose="020B0604020202020204" pitchFamily="34" charset="0"/>
              <a:buChar char="•"/>
            </a:pPr>
            <a:r>
              <a:rPr lang="en-US" sz="2000" dirty="0"/>
              <a:t>Upon Dissolution Assets &amp; Liabilities Revert to the Town</a:t>
            </a:r>
          </a:p>
          <a:p>
            <a:pPr marL="1257300" lvl="2" indent="-342900">
              <a:buFont typeface="Arial" panose="020B0604020202020204" pitchFamily="34" charset="0"/>
              <a:buChar char="•"/>
            </a:pPr>
            <a:r>
              <a:rPr lang="en-US" sz="2000" dirty="0"/>
              <a:t>No Conflicts, Benefits to Any Board Members or Associated </a:t>
            </a:r>
          </a:p>
          <a:p>
            <a:pPr marL="1257300" lvl="2" indent="-342900">
              <a:buFont typeface="Arial" panose="020B0604020202020204" pitchFamily="34" charset="0"/>
              <a:buChar char="•"/>
            </a:pPr>
            <a:r>
              <a:rPr lang="en-US" sz="2000" i="1" dirty="0"/>
              <a:t>Equal-opportunity </a:t>
            </a:r>
            <a:r>
              <a:rPr lang="en-US" sz="2000" dirty="0"/>
              <a:t>Employer</a:t>
            </a:r>
          </a:p>
          <a:p>
            <a:pPr marL="1257300" lvl="2" indent="-342900">
              <a:buFont typeface="Arial" panose="020B0604020202020204" pitchFamily="34" charset="0"/>
              <a:buChar char="•"/>
            </a:pPr>
            <a:r>
              <a:rPr lang="en-US" sz="2000" dirty="0"/>
              <a:t>Headquartered On Islesboro</a:t>
            </a:r>
          </a:p>
        </p:txBody>
      </p:sp>
    </p:spTree>
    <p:extLst>
      <p:ext uri="{BB962C8B-B14F-4D97-AF65-F5344CB8AC3E}">
        <p14:creationId xmlns:p14="http://schemas.microsoft.com/office/powerpoint/2010/main" val="204138579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225994" y="4551193"/>
            <a:ext cx="3393764" cy="1569660"/>
          </a:xfrm>
          <a:prstGeom prst="rect">
            <a:avLst/>
          </a:prstGeom>
          <a:noFill/>
        </p:spPr>
        <p:txBody>
          <a:bodyPr wrap="square" rtlCol="0">
            <a:spAutoFit/>
          </a:bodyPr>
          <a:lstStyle/>
          <a:p>
            <a:r>
              <a:rPr lang="en-US" sz="3200" b="1" dirty="0">
                <a:solidFill>
                  <a:schemeClr val="bg1"/>
                </a:solidFill>
              </a:rPr>
              <a:t>Operate Like a Company…</a:t>
            </a:r>
          </a:p>
          <a:p>
            <a:r>
              <a:rPr lang="en-US" sz="3200" b="1" dirty="0">
                <a:solidFill>
                  <a:schemeClr val="bg1"/>
                </a:solidFill>
              </a:rPr>
              <a:t>9-Member Board</a:t>
            </a:r>
          </a:p>
        </p:txBody>
      </p:sp>
      <p:sp>
        <p:nvSpPr>
          <p:cNvPr id="3" name="TextBox 2">
            <a:extLst>
              <a:ext uri="{FF2B5EF4-FFF2-40B4-BE49-F238E27FC236}">
                <a16:creationId xmlns:a16="http://schemas.microsoft.com/office/drawing/2014/main" id="{C4233157-E52F-0D45-9B22-3BCB972C99CD}"/>
              </a:ext>
            </a:extLst>
          </p:cNvPr>
          <p:cNvSpPr txBox="1"/>
          <p:nvPr/>
        </p:nvSpPr>
        <p:spPr>
          <a:xfrm>
            <a:off x="4157858" y="1074509"/>
            <a:ext cx="7860017" cy="4401205"/>
          </a:xfrm>
          <a:prstGeom prst="rect">
            <a:avLst/>
          </a:prstGeom>
          <a:noFill/>
        </p:spPr>
        <p:txBody>
          <a:bodyPr wrap="square" rtlCol="0">
            <a:spAutoFit/>
          </a:bodyPr>
          <a:lstStyle/>
          <a:p>
            <a:pPr marL="457200" indent="-457200">
              <a:buFont typeface="Arial" panose="020B0604020202020204" pitchFamily="34" charset="0"/>
              <a:buChar char="•"/>
            </a:pPr>
            <a:r>
              <a:rPr lang="en-US" sz="2000" b="1" dirty="0"/>
              <a:t>9 Board Members Appointed by Select Board</a:t>
            </a:r>
          </a:p>
          <a:p>
            <a:pPr marL="914400" lvl="1" indent="-457200">
              <a:buFont typeface="Arial" panose="020B0604020202020204" pitchFamily="34" charset="0"/>
              <a:buChar char="•"/>
            </a:pPr>
            <a:r>
              <a:rPr lang="en-US" sz="2000" dirty="0"/>
              <a:t>At Least 3 Full-timers, but Anyone with the Needed Skills</a:t>
            </a:r>
          </a:p>
          <a:p>
            <a:pPr marL="914400" lvl="1" indent="-457200">
              <a:buFont typeface="Arial" panose="020B0604020202020204" pitchFamily="34" charset="0"/>
              <a:buChar char="•"/>
            </a:pPr>
            <a:r>
              <a:rPr lang="en-US" sz="2000" i="1" dirty="0"/>
              <a:t>Designated</a:t>
            </a:r>
            <a:r>
              <a:rPr lang="en-US" sz="2000" dirty="0"/>
              <a:t> Seats for Town Manager, Select Board Member, +</a:t>
            </a:r>
          </a:p>
          <a:p>
            <a:pPr marL="914400" lvl="1" indent="-457200">
              <a:buFont typeface="Arial" panose="020B0604020202020204" pitchFamily="34" charset="0"/>
              <a:buChar char="•"/>
            </a:pPr>
            <a:r>
              <a:rPr lang="en-US" sz="2000" dirty="0"/>
              <a:t>SB Can Remove/Replace Directors for Any Reason</a:t>
            </a:r>
          </a:p>
          <a:p>
            <a:pPr marL="457200" indent="-457200">
              <a:buFont typeface="Arial" panose="020B0604020202020204" pitchFamily="34" charset="0"/>
              <a:buChar char="•"/>
            </a:pPr>
            <a:r>
              <a:rPr lang="en-US" sz="2000" b="1" dirty="0"/>
              <a:t>Board Drives the Mission</a:t>
            </a:r>
          </a:p>
          <a:p>
            <a:pPr marL="914400" lvl="1" indent="-457200">
              <a:buFont typeface="Arial" panose="020B0604020202020204" pitchFamily="34" charset="0"/>
              <a:buChar char="•"/>
            </a:pPr>
            <a:r>
              <a:rPr lang="en-US" sz="2000" dirty="0"/>
              <a:t>Fiduciary re Assets &amp; </a:t>
            </a:r>
            <a:r>
              <a:rPr lang="en-US" sz="2000" i="1" dirty="0"/>
              <a:t>Duty of Loyalty and Duty of Care</a:t>
            </a:r>
          </a:p>
          <a:p>
            <a:pPr marL="914400" lvl="1" indent="-457200">
              <a:buFont typeface="Arial" panose="020B0604020202020204" pitchFamily="34" charset="0"/>
              <a:buChar char="•"/>
            </a:pPr>
            <a:r>
              <a:rPr lang="en-US" sz="2000" dirty="0"/>
              <a:t>Report to the Select Board and Town</a:t>
            </a:r>
            <a:endParaRPr lang="en-US" sz="2000" i="1" dirty="0"/>
          </a:p>
          <a:p>
            <a:pPr marL="914400" lvl="1" indent="-457200">
              <a:buFont typeface="Arial" panose="020B0604020202020204" pitchFamily="34" charset="0"/>
              <a:buChar char="•"/>
            </a:pPr>
            <a:r>
              <a:rPr lang="en-US" sz="2000" dirty="0"/>
              <a:t>Oversight of organization, budget, strategy, operating principles, financial controls, policies,…</a:t>
            </a:r>
          </a:p>
          <a:p>
            <a:pPr marL="914400" lvl="1" indent="-457200">
              <a:buFont typeface="Arial" panose="020B0604020202020204" pitchFamily="34" charset="0"/>
              <a:buChar char="•"/>
            </a:pPr>
            <a:r>
              <a:rPr lang="en-US" sz="2000" dirty="0"/>
              <a:t>Advise Select Board on board skills needed</a:t>
            </a:r>
          </a:p>
          <a:p>
            <a:pPr marL="914400" lvl="1" indent="-457200">
              <a:buFont typeface="Arial" panose="020B0604020202020204" pitchFamily="34" charset="0"/>
              <a:buChar char="•"/>
            </a:pPr>
            <a:r>
              <a:rPr lang="en-US" sz="2000" dirty="0"/>
              <a:t>Hire Outside Professional Services</a:t>
            </a:r>
          </a:p>
          <a:p>
            <a:pPr marL="457200" indent="-457200">
              <a:buFont typeface="Arial" panose="020B0604020202020204" pitchFamily="34" charset="0"/>
              <a:buChar char="•"/>
            </a:pPr>
            <a:r>
              <a:rPr lang="en-US" sz="2000" b="1" dirty="0"/>
              <a:t>Elected Executive Committee for Day-To-Day Ops</a:t>
            </a:r>
          </a:p>
          <a:p>
            <a:pPr marL="914400" lvl="1" indent="-457200">
              <a:buFont typeface="Arial" panose="020B0604020202020204" pitchFamily="34" charset="0"/>
              <a:buChar char="•"/>
            </a:pPr>
            <a:r>
              <a:rPr lang="en-US" sz="2000" dirty="0"/>
              <a:t>Chair, Vice Chair, Secretary/Treasurer</a:t>
            </a:r>
          </a:p>
          <a:p>
            <a:pPr marL="457200" indent="-457200">
              <a:buFont typeface="Arial" panose="020B0604020202020204" pitchFamily="34" charset="0"/>
              <a:buChar char="•"/>
            </a:pPr>
            <a:r>
              <a:rPr lang="en-US" sz="2000" b="1" dirty="0"/>
              <a:t>At Least Four Public Meetings per Year Including an Annual Meeting</a:t>
            </a:r>
          </a:p>
        </p:txBody>
      </p:sp>
    </p:spTree>
    <p:extLst>
      <p:ext uri="{BB962C8B-B14F-4D97-AF65-F5344CB8AC3E}">
        <p14:creationId xmlns:p14="http://schemas.microsoft.com/office/powerpoint/2010/main" val="101558301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394465" y="4289749"/>
            <a:ext cx="2980834" cy="1077218"/>
          </a:xfrm>
          <a:prstGeom prst="rect">
            <a:avLst/>
          </a:prstGeom>
          <a:noFill/>
        </p:spPr>
        <p:txBody>
          <a:bodyPr wrap="square" rtlCol="0">
            <a:spAutoFit/>
          </a:bodyPr>
          <a:lstStyle/>
          <a:p>
            <a:r>
              <a:rPr lang="en-US" sz="3200" b="1" dirty="0">
                <a:solidFill>
                  <a:schemeClr val="bg1"/>
                </a:solidFill>
              </a:rPr>
              <a:t>Select Board Responsibilities</a:t>
            </a:r>
          </a:p>
        </p:txBody>
      </p:sp>
      <p:sp>
        <p:nvSpPr>
          <p:cNvPr id="3" name="TextBox 2">
            <a:extLst>
              <a:ext uri="{FF2B5EF4-FFF2-40B4-BE49-F238E27FC236}">
                <a16:creationId xmlns:a16="http://schemas.microsoft.com/office/drawing/2014/main" id="{C4233157-E52F-0D45-9B22-3BCB972C99CD}"/>
              </a:ext>
            </a:extLst>
          </p:cNvPr>
          <p:cNvSpPr txBox="1"/>
          <p:nvPr/>
        </p:nvSpPr>
        <p:spPr>
          <a:xfrm>
            <a:off x="3235428" y="1968086"/>
            <a:ext cx="8791282"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Bless </a:t>
            </a:r>
            <a:r>
              <a:rPr lang="en-US" sz="2400" i="1" dirty="0"/>
              <a:t>Essential Services and Businesses</a:t>
            </a:r>
            <a:endParaRPr lang="en-US" sz="2400" dirty="0"/>
          </a:p>
          <a:p>
            <a:pPr marL="342900" indent="-342900">
              <a:buFont typeface="Arial" panose="020B0604020202020204" pitchFamily="34" charset="0"/>
              <a:buChar char="•"/>
            </a:pPr>
            <a:r>
              <a:rPr lang="en-US" sz="2400" dirty="0"/>
              <a:t>Appoint Directors with Achievement &amp; Key Skills in Mind</a:t>
            </a:r>
          </a:p>
          <a:p>
            <a:pPr marL="342900" indent="-342900">
              <a:buFont typeface="Arial" panose="020B0604020202020204" pitchFamily="34" charset="0"/>
              <a:buChar char="•"/>
            </a:pPr>
            <a:r>
              <a:rPr lang="en-US" sz="2400" dirty="0"/>
              <a:t>When/Where/How Reporting &amp; Communications to Town</a:t>
            </a:r>
          </a:p>
        </p:txBody>
      </p:sp>
    </p:spTree>
    <p:extLst>
      <p:ext uri="{BB962C8B-B14F-4D97-AF65-F5344CB8AC3E}">
        <p14:creationId xmlns:p14="http://schemas.microsoft.com/office/powerpoint/2010/main" val="329744081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394465" y="4457700"/>
            <a:ext cx="2407920" cy="584775"/>
          </a:xfrm>
          <a:prstGeom prst="rect">
            <a:avLst/>
          </a:prstGeom>
          <a:noFill/>
        </p:spPr>
        <p:txBody>
          <a:bodyPr wrap="square" rtlCol="0">
            <a:spAutoFit/>
          </a:bodyPr>
          <a:lstStyle/>
          <a:p>
            <a:r>
              <a:rPr lang="en-US" sz="3200" b="1" dirty="0">
                <a:solidFill>
                  <a:schemeClr val="bg1"/>
                </a:solidFill>
              </a:rPr>
              <a:t>Timeline</a:t>
            </a:r>
          </a:p>
        </p:txBody>
      </p:sp>
      <p:sp>
        <p:nvSpPr>
          <p:cNvPr id="2" name="TextBox 1">
            <a:extLst>
              <a:ext uri="{FF2B5EF4-FFF2-40B4-BE49-F238E27FC236}">
                <a16:creationId xmlns:a16="http://schemas.microsoft.com/office/drawing/2014/main" id="{5D3184E5-16BE-8649-92B3-5BDBD859AB03}"/>
              </a:ext>
            </a:extLst>
          </p:cNvPr>
          <p:cNvSpPr txBox="1"/>
          <p:nvPr/>
        </p:nvSpPr>
        <p:spPr>
          <a:xfrm>
            <a:off x="4025381" y="1020276"/>
            <a:ext cx="8153400"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a:t>August 21</a:t>
            </a:r>
            <a:r>
              <a:rPr lang="en-US" sz="2400" baseline="30000" dirty="0"/>
              <a:t>st</a:t>
            </a:r>
            <a:r>
              <a:rPr lang="en-US" sz="2400" dirty="0"/>
              <a:t>, 2019 - Select Board Concept Introduction</a:t>
            </a:r>
          </a:p>
          <a:p>
            <a:pPr marL="285750" indent="-285750">
              <a:buFont typeface="Arial" panose="020B0604020202020204" pitchFamily="34" charset="0"/>
              <a:buChar char="•"/>
            </a:pPr>
            <a:r>
              <a:rPr lang="en-US" sz="2400" dirty="0"/>
              <a:t>Preparations &amp; Learning</a:t>
            </a:r>
          </a:p>
          <a:p>
            <a:pPr marL="742950" lvl="1" indent="-285750">
              <a:buFont typeface="Arial" panose="020B0604020202020204" pitchFamily="34" charset="0"/>
              <a:buChar char="•"/>
            </a:pPr>
            <a:r>
              <a:rPr lang="en-US" sz="2400" dirty="0"/>
              <a:t>Gather Best Practices – Towns, State EDC,…</a:t>
            </a:r>
          </a:p>
          <a:p>
            <a:pPr marL="742950" lvl="1" indent="-285750">
              <a:buFont typeface="Arial" panose="020B0604020202020204" pitchFamily="34" charset="0"/>
              <a:buChar char="•"/>
            </a:pPr>
            <a:r>
              <a:rPr lang="en-US" sz="2400" dirty="0"/>
              <a:t>Draft </a:t>
            </a:r>
            <a:r>
              <a:rPr lang="en-US" sz="2400" i="1" dirty="0"/>
              <a:t>Essential Services and Businesses </a:t>
            </a:r>
            <a:r>
              <a:rPr lang="en-US" sz="2400" dirty="0"/>
              <a:t>List</a:t>
            </a:r>
          </a:p>
          <a:p>
            <a:pPr marL="742950" lvl="1" indent="-285750">
              <a:buFont typeface="Arial" panose="020B0604020202020204" pitchFamily="34" charset="0"/>
              <a:buChar char="•"/>
            </a:pPr>
            <a:r>
              <a:rPr lang="en-US" sz="2400" dirty="0"/>
              <a:t>Town Attorneys Draft By Laws, Warrant Article &amp; Filings</a:t>
            </a:r>
          </a:p>
          <a:p>
            <a:pPr marL="285750" indent="-285750">
              <a:buFont typeface="Arial" panose="020B0604020202020204" pitchFamily="34" charset="0"/>
              <a:buChar char="•"/>
            </a:pPr>
            <a:r>
              <a:rPr lang="en-US" sz="2400" dirty="0"/>
              <a:t>September 18</a:t>
            </a:r>
            <a:r>
              <a:rPr lang="en-US" sz="2400" baseline="30000" dirty="0"/>
              <a:t>th</a:t>
            </a:r>
            <a:r>
              <a:rPr lang="en-US" sz="2400" dirty="0"/>
              <a:t> – Select Board Working Session</a:t>
            </a:r>
          </a:p>
          <a:p>
            <a:pPr marL="285750" indent="-285750">
              <a:buFont typeface="Arial" panose="020B0604020202020204" pitchFamily="34" charset="0"/>
              <a:buChar char="•"/>
            </a:pPr>
            <a:r>
              <a:rPr lang="en-US" sz="2400" dirty="0"/>
              <a:t>Socialization</a:t>
            </a:r>
          </a:p>
          <a:p>
            <a:pPr marL="742950" lvl="1" indent="-285750">
              <a:buFont typeface="Arial" panose="020B0604020202020204" pitchFamily="34" charset="0"/>
              <a:buChar char="•"/>
            </a:pPr>
            <a:r>
              <a:rPr lang="en-US" sz="2400" dirty="0"/>
              <a:t>October 8</a:t>
            </a:r>
            <a:r>
              <a:rPr lang="en-US" sz="2400" baseline="30000" dirty="0"/>
              <a:t>th</a:t>
            </a:r>
            <a:r>
              <a:rPr lang="en-US" sz="2400" dirty="0"/>
              <a:t> - Info Meeting at GHK</a:t>
            </a:r>
          </a:p>
          <a:p>
            <a:pPr marL="742950" lvl="1" indent="-285750">
              <a:buFont typeface="Arial" panose="020B0604020202020204" pitchFamily="34" charset="0"/>
              <a:buChar char="•"/>
            </a:pPr>
            <a:r>
              <a:rPr lang="en-US" sz="2400" dirty="0"/>
              <a:t>October 11</a:t>
            </a:r>
            <a:r>
              <a:rPr lang="en-US" sz="2400" baseline="30000" dirty="0"/>
              <a:t>th</a:t>
            </a:r>
            <a:r>
              <a:rPr lang="en-US" sz="2400" dirty="0"/>
              <a:t> - Island News</a:t>
            </a:r>
          </a:p>
          <a:p>
            <a:pPr marL="285750" indent="-285750">
              <a:buFont typeface="Arial" panose="020B0604020202020204" pitchFamily="34" charset="0"/>
              <a:buChar char="•"/>
            </a:pPr>
            <a:r>
              <a:rPr lang="en-US" sz="2400" dirty="0"/>
              <a:t>October 30</a:t>
            </a:r>
            <a:r>
              <a:rPr lang="en-US" sz="2400" baseline="30000" dirty="0"/>
              <a:t>th</a:t>
            </a:r>
            <a:r>
              <a:rPr lang="en-US" sz="2400" dirty="0"/>
              <a:t> - Warrant Reading</a:t>
            </a:r>
          </a:p>
          <a:p>
            <a:pPr marL="285750" indent="-285750">
              <a:buFont typeface="Arial" panose="020B0604020202020204" pitchFamily="34" charset="0"/>
              <a:buChar char="•"/>
            </a:pPr>
            <a:r>
              <a:rPr lang="en-US" sz="2400" dirty="0"/>
              <a:t>November 20</a:t>
            </a:r>
            <a:r>
              <a:rPr lang="en-US" sz="2400" baseline="30000" dirty="0"/>
              <a:t>th</a:t>
            </a:r>
            <a:r>
              <a:rPr lang="en-US" sz="2400" dirty="0"/>
              <a:t> – Special Town Meeting</a:t>
            </a:r>
          </a:p>
          <a:p>
            <a:pPr marL="285750" indent="-285750">
              <a:buFont typeface="Arial" panose="020B0604020202020204" pitchFamily="34" charset="0"/>
              <a:buChar char="•"/>
            </a:pPr>
            <a:r>
              <a:rPr lang="en-US" sz="2400" dirty="0"/>
              <a:t>Implementation</a:t>
            </a:r>
          </a:p>
          <a:p>
            <a:pPr marL="742950" lvl="1" indent="-285750">
              <a:buFont typeface="Arial" panose="020B0604020202020204" pitchFamily="34" charset="0"/>
              <a:buChar char="•"/>
            </a:pPr>
            <a:r>
              <a:rPr lang="en-US" sz="2400" dirty="0"/>
              <a:t>Board appointment, fund raising, </a:t>
            </a:r>
            <a:r>
              <a:rPr lang="en-US" sz="2400" dirty="0" err="1"/>
              <a:t>etc</a:t>
            </a:r>
            <a:endParaRPr lang="en-US" sz="2400" dirty="0"/>
          </a:p>
        </p:txBody>
      </p:sp>
    </p:spTree>
    <p:extLst>
      <p:ext uri="{BB962C8B-B14F-4D97-AF65-F5344CB8AC3E}">
        <p14:creationId xmlns:p14="http://schemas.microsoft.com/office/powerpoint/2010/main" val="316729746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375802" y="4383055"/>
            <a:ext cx="2721959" cy="2062103"/>
          </a:xfrm>
          <a:prstGeom prst="rect">
            <a:avLst/>
          </a:prstGeom>
          <a:noFill/>
        </p:spPr>
        <p:txBody>
          <a:bodyPr wrap="square" rtlCol="0">
            <a:spAutoFit/>
          </a:bodyPr>
          <a:lstStyle/>
          <a:p>
            <a:r>
              <a:rPr lang="en-US" sz="3200" b="1" dirty="0">
                <a:solidFill>
                  <a:schemeClr val="bg1"/>
                </a:solidFill>
              </a:rPr>
              <a:t>Islesboro Economic Sustainability Corporation</a:t>
            </a:r>
          </a:p>
        </p:txBody>
      </p:sp>
      <p:sp>
        <p:nvSpPr>
          <p:cNvPr id="3" name="TextBox 2">
            <a:extLst>
              <a:ext uri="{FF2B5EF4-FFF2-40B4-BE49-F238E27FC236}">
                <a16:creationId xmlns:a16="http://schemas.microsoft.com/office/drawing/2014/main" id="{C4233157-E52F-0D45-9B22-3BCB972C99CD}"/>
              </a:ext>
            </a:extLst>
          </p:cNvPr>
          <p:cNvSpPr txBox="1"/>
          <p:nvPr/>
        </p:nvSpPr>
        <p:spPr>
          <a:xfrm>
            <a:off x="3557889" y="1536174"/>
            <a:ext cx="8517903" cy="3785652"/>
          </a:xfrm>
          <a:prstGeom prst="rect">
            <a:avLst/>
          </a:prstGeom>
          <a:noFill/>
        </p:spPr>
        <p:txBody>
          <a:bodyPr wrap="square" rtlCol="0">
            <a:spAutoFit/>
          </a:bodyPr>
          <a:lstStyle/>
          <a:p>
            <a:pPr marL="457200" indent="-457200">
              <a:buFont typeface="Arial" panose="020B0604020202020204" pitchFamily="34" charset="0"/>
              <a:buChar char="•"/>
            </a:pPr>
            <a:r>
              <a:rPr lang="en-US" sz="2400" b="1" dirty="0"/>
              <a:t>Get More Sustainable &amp; Self-sufficient</a:t>
            </a:r>
          </a:p>
          <a:p>
            <a:pPr marL="914400" lvl="1" indent="-457200">
              <a:buFont typeface="Arial" panose="020B0604020202020204" pitchFamily="34" charset="0"/>
              <a:buChar char="•"/>
            </a:pPr>
            <a:r>
              <a:rPr lang="en-US" sz="2400" dirty="0"/>
              <a:t>Full-time Residents, Families &amp; Jobs</a:t>
            </a:r>
          </a:p>
          <a:p>
            <a:pPr marL="914400" lvl="1" indent="-457200">
              <a:buFont typeface="Arial" panose="020B0604020202020204" pitchFamily="34" charset="0"/>
              <a:buChar char="•"/>
            </a:pPr>
            <a:r>
              <a:rPr lang="en-US" sz="2400" dirty="0"/>
              <a:t>Easier Island-Living/Working Logistics &amp; Cost</a:t>
            </a:r>
          </a:p>
          <a:p>
            <a:pPr marL="914400" lvl="1" indent="-457200">
              <a:buFont typeface="Arial" panose="020B0604020202020204" pitchFamily="34" charset="0"/>
              <a:buChar char="•"/>
            </a:pPr>
            <a:r>
              <a:rPr lang="en-US" sz="2400" dirty="0"/>
              <a:t>Reduced Need To Take A Car On The Ferry</a:t>
            </a:r>
          </a:p>
          <a:p>
            <a:pPr marL="914400" lvl="1" indent="-457200">
              <a:buFont typeface="Arial" panose="020B0604020202020204" pitchFamily="34" charset="0"/>
              <a:buChar char="•"/>
            </a:pPr>
            <a:r>
              <a:rPr lang="en-US" sz="2400" dirty="0"/>
              <a:t>Attractive to a Vibrant Summer Community</a:t>
            </a:r>
          </a:p>
          <a:p>
            <a:pPr marL="914400" lvl="1" indent="-457200">
              <a:buFont typeface="Arial" panose="020B0604020202020204" pitchFamily="34" charset="0"/>
              <a:buChar char="•"/>
            </a:pPr>
            <a:r>
              <a:rPr lang="en-US" sz="2400" dirty="0"/>
              <a:t>What </a:t>
            </a:r>
            <a:r>
              <a:rPr lang="en-US" sz="2400" i="1" dirty="0"/>
              <a:t>Essential Services &amp; Businesses </a:t>
            </a:r>
            <a:r>
              <a:rPr lang="en-US" sz="2400" dirty="0"/>
              <a:t>Do We Need?</a:t>
            </a:r>
          </a:p>
          <a:p>
            <a:pPr marL="457200" indent="-457200">
              <a:buFont typeface="Arial" panose="020B0604020202020204" pitchFamily="34" charset="0"/>
              <a:buChar char="•"/>
            </a:pPr>
            <a:r>
              <a:rPr lang="en-US" sz="2400" b="1" dirty="0"/>
              <a:t>Start the IESC</a:t>
            </a:r>
          </a:p>
          <a:p>
            <a:pPr marL="914400" lvl="1" indent="-457200">
              <a:buFont typeface="Arial" panose="020B0604020202020204" pitchFamily="34" charset="0"/>
              <a:buChar char="•"/>
            </a:pPr>
            <a:r>
              <a:rPr lang="en-US" sz="2400" dirty="0"/>
              <a:t>Support/Build </a:t>
            </a:r>
            <a:r>
              <a:rPr lang="en-US" sz="2400" i="1" dirty="0"/>
              <a:t>Essential Services and Businesses</a:t>
            </a:r>
          </a:p>
          <a:p>
            <a:pPr marL="914400" lvl="1" indent="-457200">
              <a:buFont typeface="Arial" panose="020B0604020202020204" pitchFamily="34" charset="0"/>
              <a:buChar char="•"/>
            </a:pPr>
            <a:r>
              <a:rPr lang="en-US" sz="2400" dirty="0"/>
              <a:t>Operate Without Property Tax Funds</a:t>
            </a:r>
          </a:p>
          <a:p>
            <a:pPr marL="914400" lvl="1" indent="-457200">
              <a:buFont typeface="Arial" panose="020B0604020202020204" pitchFamily="34" charset="0"/>
              <a:buChar char="•"/>
            </a:pPr>
            <a:r>
              <a:rPr lang="en-US" sz="2400" dirty="0"/>
              <a:t>A Real Company Run by a Board of Directors</a:t>
            </a:r>
          </a:p>
        </p:txBody>
      </p:sp>
    </p:spTree>
    <p:extLst>
      <p:ext uri="{BB962C8B-B14F-4D97-AF65-F5344CB8AC3E}">
        <p14:creationId xmlns:p14="http://schemas.microsoft.com/office/powerpoint/2010/main" val="26501464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394465" y="4457700"/>
            <a:ext cx="2407920" cy="584775"/>
          </a:xfrm>
          <a:prstGeom prst="rect">
            <a:avLst/>
          </a:prstGeom>
          <a:noFill/>
        </p:spPr>
        <p:txBody>
          <a:bodyPr wrap="square" rtlCol="0">
            <a:spAutoFit/>
          </a:bodyPr>
          <a:lstStyle/>
          <a:p>
            <a:r>
              <a:rPr lang="en-US" sz="3200" b="1" dirty="0">
                <a:solidFill>
                  <a:schemeClr val="bg1"/>
                </a:solidFill>
              </a:rPr>
              <a:t>Questions</a:t>
            </a:r>
          </a:p>
        </p:txBody>
      </p:sp>
    </p:spTree>
    <p:extLst>
      <p:ext uri="{BB962C8B-B14F-4D97-AF65-F5344CB8AC3E}">
        <p14:creationId xmlns:p14="http://schemas.microsoft.com/office/powerpoint/2010/main" val="277288339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394465" y="4457700"/>
            <a:ext cx="2407920" cy="584775"/>
          </a:xfrm>
          <a:prstGeom prst="rect">
            <a:avLst/>
          </a:prstGeom>
          <a:noFill/>
        </p:spPr>
        <p:txBody>
          <a:bodyPr wrap="square" rtlCol="0">
            <a:spAutoFit/>
          </a:bodyPr>
          <a:lstStyle/>
          <a:p>
            <a:r>
              <a:rPr lang="en-US" sz="3200" b="1" dirty="0">
                <a:solidFill>
                  <a:schemeClr val="bg1"/>
                </a:solidFill>
              </a:rPr>
              <a:t>Extras…</a:t>
            </a:r>
          </a:p>
        </p:txBody>
      </p:sp>
      <p:sp>
        <p:nvSpPr>
          <p:cNvPr id="2" name="TextBox 1">
            <a:extLst>
              <a:ext uri="{FF2B5EF4-FFF2-40B4-BE49-F238E27FC236}">
                <a16:creationId xmlns:a16="http://schemas.microsoft.com/office/drawing/2014/main" id="{96E34821-E93A-3541-BDCA-75B1B67E400A}"/>
              </a:ext>
            </a:extLst>
          </p:cNvPr>
          <p:cNvSpPr txBox="1"/>
          <p:nvPr/>
        </p:nvSpPr>
        <p:spPr>
          <a:xfrm>
            <a:off x="3779519" y="899160"/>
            <a:ext cx="8302889" cy="4247317"/>
          </a:xfrm>
          <a:prstGeom prst="rect">
            <a:avLst/>
          </a:prstGeom>
          <a:noFill/>
        </p:spPr>
        <p:txBody>
          <a:bodyPr wrap="square" rtlCol="0">
            <a:spAutoFit/>
          </a:bodyPr>
          <a:lstStyle/>
          <a:p>
            <a:pPr marL="285750" indent="-285750">
              <a:buFont typeface="Arial" panose="020B0604020202020204" pitchFamily="34" charset="0"/>
              <a:buChar char="•"/>
            </a:pPr>
            <a:r>
              <a:rPr lang="en-US" dirty="0"/>
              <a:t>Warrant Wording… </a:t>
            </a:r>
          </a:p>
          <a:p>
            <a:pPr marL="742950" lvl="1" indent="-285750">
              <a:buFont typeface="Arial" panose="020B0604020202020204" pitchFamily="34" charset="0"/>
              <a:buChar char="•"/>
            </a:pPr>
            <a:r>
              <a:rPr lang="en-US" i="1" dirty="0"/>
              <a:t>To see if the Town will vote to authorize the Board of Selectmen to take all actions necessary to form a Maine non-profit, quasi-municipal corporation, to be known as the Islesboro Economic Sustainability Corporation, with a purpose of ensuring the economic sustainability of the Islesboro community.  (A copy of the by-laws for the proposed IESC is on file in the Town Clerk’s office and available for inspection during normal business hours.)</a:t>
            </a:r>
            <a:endParaRPr lang="en-US" b="1" i="1" dirty="0"/>
          </a:p>
          <a:p>
            <a:pPr marL="285750" indent="-285750">
              <a:buFont typeface="Arial" panose="020B0604020202020204" pitchFamily="34" charset="0"/>
              <a:buChar char="•"/>
            </a:pPr>
            <a:r>
              <a:rPr lang="en-US" dirty="0"/>
              <a:t>One-Pager</a:t>
            </a:r>
          </a:p>
          <a:p>
            <a:pPr marL="285750" indent="-285750">
              <a:buFont typeface="Arial" panose="020B0604020202020204" pitchFamily="34" charset="0"/>
              <a:buChar char="•"/>
            </a:pPr>
            <a:r>
              <a:rPr lang="en-US" dirty="0"/>
              <a:t>Websites</a:t>
            </a:r>
          </a:p>
          <a:p>
            <a:pPr marL="742950" lvl="1" indent="-285750">
              <a:buFont typeface="Arial" panose="020B0604020202020204" pitchFamily="34" charset="0"/>
              <a:buChar char="•"/>
            </a:pPr>
            <a:r>
              <a:rPr lang="en-US" dirty="0">
                <a:hlinkClick r:id="rId3"/>
              </a:rPr>
              <a:t>https://www.maine.gov/decd/home</a:t>
            </a:r>
            <a:endParaRPr lang="en-US" dirty="0"/>
          </a:p>
          <a:p>
            <a:pPr marL="742950" lvl="1" indent="-285750">
              <a:buFont typeface="Arial" panose="020B0604020202020204" pitchFamily="34" charset="0"/>
              <a:buChar char="•"/>
            </a:pPr>
            <a:r>
              <a:rPr lang="en-US" dirty="0">
                <a:hlinkClick r:id="rId4"/>
              </a:rPr>
              <a:t>http://www.portlandmaine.gov/485/Economic-Development</a:t>
            </a:r>
            <a:endParaRPr lang="en-US" dirty="0"/>
          </a:p>
          <a:p>
            <a:pPr marL="742950" lvl="1" indent="-285750">
              <a:buFont typeface="Arial" panose="020B0604020202020204" pitchFamily="34" charset="0"/>
              <a:buChar char="•"/>
            </a:pPr>
            <a:r>
              <a:rPr lang="en-US" dirty="0">
                <a:hlinkClick r:id="rId5"/>
              </a:rPr>
              <a:t>https://www.auburnmaine.gov/Pages/Government/Economic-Development</a:t>
            </a:r>
            <a:endParaRPr lang="en-US" dirty="0"/>
          </a:p>
          <a:p>
            <a:pPr marL="742950" lvl="1" indent="-285750">
              <a:buFont typeface="Arial" panose="020B0604020202020204" pitchFamily="34" charset="0"/>
              <a:buChar char="•"/>
            </a:pPr>
            <a:r>
              <a:rPr lang="en-US" dirty="0">
                <a:hlinkClick r:id="rId6"/>
              </a:rPr>
              <a:t>https://www.biddefordmaine.org/2247/Economic-Development</a:t>
            </a:r>
            <a:endParaRPr lang="en-US" dirty="0"/>
          </a:p>
          <a:p>
            <a:pPr marL="742950" lvl="1" indent="-285750">
              <a:buFont typeface="Arial" panose="020B0604020202020204" pitchFamily="34" charset="0"/>
              <a:buChar char="•"/>
            </a:pPr>
            <a:r>
              <a:rPr lang="en-US" dirty="0"/>
              <a:t>https://</a:t>
            </a:r>
            <a:r>
              <a:rPr lang="en-US" dirty="0" err="1"/>
              <a:t>www.emdc.org</a:t>
            </a: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40491365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6" name="Diagram 5">
            <a:extLst>
              <a:ext uri="{FF2B5EF4-FFF2-40B4-BE49-F238E27FC236}">
                <a16:creationId xmlns:a16="http://schemas.microsoft.com/office/drawing/2014/main" id="{956841C8-FC84-4E4D-8BD4-99F84C71B740}"/>
              </a:ext>
            </a:extLst>
          </p:cNvPr>
          <p:cNvGraphicFramePr/>
          <p:nvPr>
            <p:extLst>
              <p:ext uri="{D42A27DB-BD31-4B8C-83A1-F6EECF244321}">
                <p14:modId xmlns:p14="http://schemas.microsoft.com/office/powerpoint/2010/main" val="3119548941"/>
              </p:ext>
            </p:extLst>
          </p:nvPr>
        </p:nvGraphicFramePr>
        <p:xfrm>
          <a:off x="3032449" y="307910"/>
          <a:ext cx="8966718" cy="63074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AFFB6543-1C33-7E43-84F0-3346259A341B}"/>
              </a:ext>
            </a:extLst>
          </p:cNvPr>
          <p:cNvSpPr txBox="1"/>
          <p:nvPr/>
        </p:nvSpPr>
        <p:spPr>
          <a:xfrm>
            <a:off x="394464" y="4457700"/>
            <a:ext cx="2728879" cy="1569660"/>
          </a:xfrm>
          <a:prstGeom prst="rect">
            <a:avLst/>
          </a:prstGeom>
          <a:noFill/>
        </p:spPr>
        <p:txBody>
          <a:bodyPr wrap="square" rtlCol="0">
            <a:spAutoFit/>
          </a:bodyPr>
          <a:lstStyle/>
          <a:p>
            <a:r>
              <a:rPr lang="en-US" sz="3200" b="1" dirty="0">
                <a:solidFill>
                  <a:schemeClr val="bg1"/>
                </a:solidFill>
              </a:rPr>
              <a:t>We’re At Risk &amp; As Usual, </a:t>
            </a:r>
          </a:p>
          <a:p>
            <a:r>
              <a:rPr lang="en-US" sz="3200" b="1" dirty="0">
                <a:solidFill>
                  <a:schemeClr val="bg1"/>
                </a:solidFill>
              </a:rPr>
              <a:t>On Our Own</a:t>
            </a:r>
          </a:p>
        </p:txBody>
      </p:sp>
    </p:spTree>
    <p:extLst>
      <p:ext uri="{BB962C8B-B14F-4D97-AF65-F5344CB8AC3E}">
        <p14:creationId xmlns:p14="http://schemas.microsoft.com/office/powerpoint/2010/main" val="375971518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164931" y="5312851"/>
            <a:ext cx="3987036" cy="954107"/>
          </a:xfrm>
          <a:prstGeom prst="rect">
            <a:avLst/>
          </a:prstGeom>
          <a:noFill/>
        </p:spPr>
        <p:txBody>
          <a:bodyPr wrap="square" rtlCol="0">
            <a:spAutoFit/>
          </a:bodyPr>
          <a:lstStyle/>
          <a:p>
            <a:r>
              <a:rPr lang="en-US" sz="2800" b="1" dirty="0">
                <a:solidFill>
                  <a:schemeClr val="bg1"/>
                </a:solidFill>
              </a:rPr>
              <a:t>Patrick O’Bannon</a:t>
            </a:r>
          </a:p>
          <a:p>
            <a:r>
              <a:rPr lang="en-US" sz="2800" b="1" dirty="0">
                <a:solidFill>
                  <a:schemeClr val="bg1"/>
                </a:solidFill>
              </a:rPr>
              <a:t>Summer 2019 IHS Talk </a:t>
            </a:r>
          </a:p>
        </p:txBody>
      </p:sp>
      <p:sp>
        <p:nvSpPr>
          <p:cNvPr id="2" name="TextBox 1">
            <a:extLst>
              <a:ext uri="{FF2B5EF4-FFF2-40B4-BE49-F238E27FC236}">
                <a16:creationId xmlns:a16="http://schemas.microsoft.com/office/drawing/2014/main" id="{1807B43E-C8EC-0149-8F45-96A0A5CF7AF5}"/>
              </a:ext>
            </a:extLst>
          </p:cNvPr>
          <p:cNvSpPr txBox="1"/>
          <p:nvPr/>
        </p:nvSpPr>
        <p:spPr>
          <a:xfrm>
            <a:off x="3848100" y="777240"/>
            <a:ext cx="7934196" cy="5078313"/>
          </a:xfrm>
          <a:prstGeom prst="rect">
            <a:avLst/>
          </a:prstGeom>
          <a:noFill/>
        </p:spPr>
        <p:txBody>
          <a:bodyPr wrap="square" rtlCol="0">
            <a:spAutoFit/>
          </a:bodyPr>
          <a:lstStyle/>
          <a:p>
            <a:r>
              <a:rPr lang="en-US" i="1" dirty="0"/>
              <a:t>The island in 1930 was very different than it had been 50 years prior – but it survived. Our island today is very different than the island of 1930 – for starters we have cars and a ferry, and the recent introduction of high-speed Broadband.  But again, we are experiencing disruptions and changes to our community: dramatic increases in ferry rates threaten our transportation link to the mainland, making off-island work more expensive, increasing the costs associated with doctors’ visits, soccer games, and shopping trips. Some islanders have already moved away, forced to leave to earn a living wage. Climate change, and the challenges associated with sea level rise, also represent threats and challenges to our community. </a:t>
            </a:r>
          </a:p>
          <a:p>
            <a:endParaRPr lang="en-US" i="1" dirty="0"/>
          </a:p>
          <a:p>
            <a:r>
              <a:rPr lang="en-US" i="1" dirty="0"/>
              <a:t>The challenges we face are as vital to our survival as those confronted by our predecessors, but given our past and present political courage, there is every reason to believe that we will, again, adapt and survive.  George W. Dodge and J. Murray Howe, if they were alive today, may have good advice and ideas on how to think about these changes. Working as a true community, with both summer and year round residents pulling together, we can face and address these modern challenges.</a:t>
            </a:r>
          </a:p>
          <a:p>
            <a:endParaRPr lang="en-US" i="1" dirty="0"/>
          </a:p>
          <a:p>
            <a:endParaRPr lang="en-US" i="1" dirty="0"/>
          </a:p>
        </p:txBody>
      </p:sp>
    </p:spTree>
    <p:extLst>
      <p:ext uri="{BB962C8B-B14F-4D97-AF65-F5344CB8AC3E}">
        <p14:creationId xmlns:p14="http://schemas.microsoft.com/office/powerpoint/2010/main" val="213366022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110929" y="5166537"/>
            <a:ext cx="3575024" cy="584775"/>
          </a:xfrm>
          <a:prstGeom prst="rect">
            <a:avLst/>
          </a:prstGeom>
          <a:noFill/>
        </p:spPr>
        <p:txBody>
          <a:bodyPr wrap="square" rtlCol="0">
            <a:spAutoFit/>
          </a:bodyPr>
          <a:lstStyle/>
          <a:p>
            <a:r>
              <a:rPr lang="en-US" sz="3200" b="1" dirty="0">
                <a:solidFill>
                  <a:schemeClr val="bg1"/>
                </a:solidFill>
              </a:rPr>
              <a:t>Let’s Get to Work…</a:t>
            </a:r>
          </a:p>
        </p:txBody>
      </p:sp>
      <p:sp>
        <p:nvSpPr>
          <p:cNvPr id="6" name="Curved Right Arrow 5">
            <a:extLst>
              <a:ext uri="{FF2B5EF4-FFF2-40B4-BE49-F238E27FC236}">
                <a16:creationId xmlns:a16="http://schemas.microsoft.com/office/drawing/2014/main" id="{5724AC50-E986-4245-BB81-F218F3D99F76}"/>
              </a:ext>
            </a:extLst>
          </p:cNvPr>
          <p:cNvSpPr/>
          <p:nvPr/>
        </p:nvSpPr>
        <p:spPr>
          <a:xfrm>
            <a:off x="2615609" y="559981"/>
            <a:ext cx="4691381" cy="60180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8037490E-8668-9D41-8DFE-D71EE010FDF7}"/>
              </a:ext>
            </a:extLst>
          </p:cNvPr>
          <p:cNvSpPr txBox="1"/>
          <p:nvPr/>
        </p:nvSpPr>
        <p:spPr>
          <a:xfrm>
            <a:off x="4424250" y="913143"/>
            <a:ext cx="3053983" cy="646331"/>
          </a:xfrm>
          <a:prstGeom prst="rect">
            <a:avLst/>
          </a:prstGeom>
          <a:noFill/>
        </p:spPr>
        <p:txBody>
          <a:bodyPr wrap="square" rtlCol="0">
            <a:spAutoFit/>
          </a:bodyPr>
          <a:lstStyle/>
          <a:p>
            <a:r>
              <a:rPr lang="en-US" sz="3600" b="1" dirty="0"/>
              <a:t>Sustainability</a:t>
            </a:r>
          </a:p>
        </p:txBody>
      </p:sp>
      <p:sp>
        <p:nvSpPr>
          <p:cNvPr id="16" name="TextBox 15">
            <a:extLst>
              <a:ext uri="{FF2B5EF4-FFF2-40B4-BE49-F238E27FC236}">
                <a16:creationId xmlns:a16="http://schemas.microsoft.com/office/drawing/2014/main" id="{439CCDA9-C910-5D4C-BE3A-BE36563C38C7}"/>
              </a:ext>
            </a:extLst>
          </p:cNvPr>
          <p:cNvSpPr txBox="1"/>
          <p:nvPr/>
        </p:nvSpPr>
        <p:spPr>
          <a:xfrm>
            <a:off x="3781359" y="2417778"/>
            <a:ext cx="7294510"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a:t>Full-time Residents, Families &amp; Jobs</a:t>
            </a:r>
          </a:p>
          <a:p>
            <a:pPr marL="457200" indent="-457200">
              <a:buFont typeface="Arial" panose="020B0604020202020204" pitchFamily="34" charset="0"/>
              <a:buChar char="•"/>
            </a:pPr>
            <a:r>
              <a:rPr lang="en-US" sz="2800" dirty="0"/>
              <a:t>Easier Island-Living/Working Logistics &amp; Cost</a:t>
            </a:r>
          </a:p>
          <a:p>
            <a:pPr marL="457200" indent="-457200">
              <a:buFont typeface="Arial" panose="020B0604020202020204" pitchFamily="34" charset="0"/>
              <a:buChar char="•"/>
            </a:pPr>
            <a:r>
              <a:rPr lang="en-US" sz="2800" dirty="0"/>
              <a:t>Reduced Need to Take a Car on the Ferry</a:t>
            </a:r>
          </a:p>
          <a:p>
            <a:pPr marL="457200" indent="-457200">
              <a:buFont typeface="Arial" panose="020B0604020202020204" pitchFamily="34" charset="0"/>
              <a:buChar char="•"/>
            </a:pPr>
            <a:r>
              <a:rPr lang="en-US" sz="2800" dirty="0"/>
              <a:t>Attractive to our Summer Community</a:t>
            </a:r>
          </a:p>
        </p:txBody>
      </p:sp>
      <p:sp>
        <p:nvSpPr>
          <p:cNvPr id="17" name="Curved Right Arrow 16">
            <a:extLst>
              <a:ext uri="{FF2B5EF4-FFF2-40B4-BE49-F238E27FC236}">
                <a16:creationId xmlns:a16="http://schemas.microsoft.com/office/drawing/2014/main" id="{41E51C8C-DD73-B646-B472-B13D4ABDB2F9}"/>
              </a:ext>
            </a:extLst>
          </p:cNvPr>
          <p:cNvSpPr/>
          <p:nvPr/>
        </p:nvSpPr>
        <p:spPr>
          <a:xfrm flipH="1" flipV="1">
            <a:off x="7306990" y="0"/>
            <a:ext cx="4691381" cy="60180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998C84D3-A4E8-384B-9118-8284B0C96A96}"/>
              </a:ext>
            </a:extLst>
          </p:cNvPr>
          <p:cNvSpPr txBox="1"/>
          <p:nvPr/>
        </p:nvSpPr>
        <p:spPr>
          <a:xfrm>
            <a:off x="7345770" y="4959316"/>
            <a:ext cx="3886110" cy="646331"/>
          </a:xfrm>
          <a:prstGeom prst="rect">
            <a:avLst/>
          </a:prstGeom>
          <a:noFill/>
        </p:spPr>
        <p:txBody>
          <a:bodyPr wrap="square" rtlCol="0">
            <a:spAutoFit/>
          </a:bodyPr>
          <a:lstStyle/>
          <a:p>
            <a:r>
              <a:rPr lang="en-US" sz="3600" b="1" dirty="0"/>
              <a:t>Self-Sufficiency</a:t>
            </a:r>
          </a:p>
        </p:txBody>
      </p:sp>
    </p:spTree>
    <p:extLst>
      <p:ext uri="{BB962C8B-B14F-4D97-AF65-F5344CB8AC3E}">
        <p14:creationId xmlns:p14="http://schemas.microsoft.com/office/powerpoint/2010/main" val="117676303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416950" y="3813123"/>
            <a:ext cx="2841895" cy="1569660"/>
          </a:xfrm>
          <a:prstGeom prst="rect">
            <a:avLst/>
          </a:prstGeom>
          <a:noFill/>
        </p:spPr>
        <p:txBody>
          <a:bodyPr wrap="square" rtlCol="0">
            <a:spAutoFit/>
          </a:bodyPr>
          <a:lstStyle/>
          <a:p>
            <a:r>
              <a:rPr lang="en-US" sz="3200" b="1" dirty="0">
                <a:solidFill>
                  <a:schemeClr val="bg1"/>
                </a:solidFill>
              </a:rPr>
              <a:t>Get More </a:t>
            </a:r>
          </a:p>
          <a:p>
            <a:r>
              <a:rPr lang="en-US" sz="3200" b="1" dirty="0">
                <a:solidFill>
                  <a:schemeClr val="bg1"/>
                </a:solidFill>
              </a:rPr>
              <a:t>Self-sufficient &amp; Sustainable</a:t>
            </a:r>
          </a:p>
        </p:txBody>
      </p:sp>
      <p:sp>
        <p:nvSpPr>
          <p:cNvPr id="8" name="TextBox 7">
            <a:extLst>
              <a:ext uri="{FF2B5EF4-FFF2-40B4-BE49-F238E27FC236}">
                <a16:creationId xmlns:a16="http://schemas.microsoft.com/office/drawing/2014/main" id="{ECCCB124-9CD9-2147-AE4E-42049F0AF188}"/>
              </a:ext>
            </a:extLst>
          </p:cNvPr>
          <p:cNvSpPr txBox="1"/>
          <p:nvPr/>
        </p:nvSpPr>
        <p:spPr>
          <a:xfrm>
            <a:off x="3790999" y="2065270"/>
            <a:ext cx="8572963"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a:t>What </a:t>
            </a:r>
            <a:r>
              <a:rPr lang="en-US" sz="2800" i="1" dirty="0"/>
              <a:t>Services &amp; Businesses </a:t>
            </a:r>
            <a:r>
              <a:rPr lang="en-US" sz="2800" dirty="0"/>
              <a:t>Might Help…</a:t>
            </a:r>
          </a:p>
          <a:p>
            <a:pPr marL="914400" lvl="1" indent="-457200">
              <a:buFont typeface="Arial" panose="020B0604020202020204" pitchFamily="34" charset="0"/>
              <a:buChar char="•"/>
            </a:pPr>
            <a:r>
              <a:rPr lang="en-US" sz="2800" dirty="0"/>
              <a:t>Make Island Living Easier or Cheaper?</a:t>
            </a:r>
          </a:p>
          <a:p>
            <a:pPr marL="914400" lvl="1" indent="-457200">
              <a:buFont typeface="Arial" panose="020B0604020202020204" pitchFamily="34" charset="0"/>
              <a:buChar char="•"/>
            </a:pPr>
            <a:r>
              <a:rPr lang="en-US" sz="2800" dirty="0"/>
              <a:t>Attract Jobs and Families?</a:t>
            </a:r>
          </a:p>
          <a:p>
            <a:pPr marL="914400" lvl="1" indent="-457200">
              <a:buFont typeface="Arial" panose="020B0604020202020204" pitchFamily="34" charset="0"/>
              <a:buChar char="•"/>
            </a:pPr>
            <a:r>
              <a:rPr lang="en-US" sz="2800" dirty="0"/>
              <a:t>Attract the Summer Community?</a:t>
            </a:r>
          </a:p>
        </p:txBody>
      </p:sp>
    </p:spTree>
    <p:extLst>
      <p:ext uri="{BB962C8B-B14F-4D97-AF65-F5344CB8AC3E}">
        <p14:creationId xmlns:p14="http://schemas.microsoft.com/office/powerpoint/2010/main" val="226216628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356801" y="4358640"/>
            <a:ext cx="2407920" cy="1815882"/>
          </a:xfrm>
          <a:prstGeom prst="rect">
            <a:avLst/>
          </a:prstGeom>
          <a:noFill/>
        </p:spPr>
        <p:txBody>
          <a:bodyPr wrap="square" rtlCol="0">
            <a:spAutoFit/>
          </a:bodyPr>
          <a:lstStyle/>
          <a:p>
            <a:r>
              <a:rPr lang="en-US" sz="2800" b="1" dirty="0">
                <a:solidFill>
                  <a:schemeClr val="bg1"/>
                </a:solidFill>
              </a:rPr>
              <a:t>Essential Services and Businesses</a:t>
            </a:r>
          </a:p>
          <a:p>
            <a:r>
              <a:rPr lang="en-US" sz="2800" b="1" dirty="0">
                <a:solidFill>
                  <a:schemeClr val="bg1"/>
                </a:solidFill>
              </a:rPr>
              <a:t>Brainstorm</a:t>
            </a:r>
          </a:p>
        </p:txBody>
      </p:sp>
      <p:grpSp>
        <p:nvGrpSpPr>
          <p:cNvPr id="9" name="Group 8">
            <a:extLst>
              <a:ext uri="{FF2B5EF4-FFF2-40B4-BE49-F238E27FC236}">
                <a16:creationId xmlns:a16="http://schemas.microsoft.com/office/drawing/2014/main" id="{7BDDAD7C-355F-8C4C-9E8B-19434A245302}"/>
              </a:ext>
            </a:extLst>
          </p:cNvPr>
          <p:cNvGrpSpPr/>
          <p:nvPr/>
        </p:nvGrpSpPr>
        <p:grpSpPr>
          <a:xfrm>
            <a:off x="5571814" y="1045691"/>
            <a:ext cx="1587670" cy="2295219"/>
            <a:chOff x="843520" y="2328208"/>
            <a:chExt cx="736721" cy="879304"/>
          </a:xfrm>
        </p:grpSpPr>
        <p:sp>
          <p:nvSpPr>
            <p:cNvPr id="10" name="Rectangle 9">
              <a:extLst>
                <a:ext uri="{FF2B5EF4-FFF2-40B4-BE49-F238E27FC236}">
                  <a16:creationId xmlns:a16="http://schemas.microsoft.com/office/drawing/2014/main" id="{68F762C9-BA3F-D34A-852A-A8328CEBDEFF}"/>
                </a:ext>
              </a:extLst>
            </p:cNvPr>
            <p:cNvSpPr/>
            <p:nvPr/>
          </p:nvSpPr>
          <p:spPr>
            <a:xfrm>
              <a:off x="858921" y="2328208"/>
              <a:ext cx="721320" cy="875772"/>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TextBox 11">
              <a:extLst>
                <a:ext uri="{FF2B5EF4-FFF2-40B4-BE49-F238E27FC236}">
                  <a16:creationId xmlns:a16="http://schemas.microsoft.com/office/drawing/2014/main" id="{4E384E93-D8A6-2C48-B04F-CB940C210898}"/>
                </a:ext>
              </a:extLst>
            </p:cNvPr>
            <p:cNvSpPr txBox="1"/>
            <p:nvPr/>
          </p:nvSpPr>
          <p:spPr>
            <a:xfrm>
              <a:off x="843520" y="2331740"/>
              <a:ext cx="721320" cy="8757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35560" bIns="40005" numCol="1" spcCol="1270" anchor="t" anchorCtr="0">
              <a:noAutofit/>
            </a:bodyPr>
            <a:lstStyle/>
            <a:p>
              <a:pPr marL="171450" lvl="1" indent="-171450" algn="l" defTabSz="222250">
                <a:lnSpc>
                  <a:spcPct val="90000"/>
                </a:lnSpc>
                <a:spcBef>
                  <a:spcPct val="0"/>
                </a:spcBef>
                <a:spcAft>
                  <a:spcPct val="15000"/>
                </a:spcAft>
                <a:buFont typeface="Arial" panose="020B0604020202020204" pitchFamily="34" charset="0"/>
                <a:buChar char="•"/>
              </a:pPr>
              <a:r>
                <a:rPr lang="en-US" sz="1200" kern="1200" dirty="0"/>
                <a:t>Fresh Water</a:t>
              </a:r>
            </a:p>
            <a:p>
              <a:pPr marL="171450" lvl="1" indent="-171450" algn="l" defTabSz="222250">
                <a:lnSpc>
                  <a:spcPct val="90000"/>
                </a:lnSpc>
                <a:spcBef>
                  <a:spcPct val="0"/>
                </a:spcBef>
                <a:spcAft>
                  <a:spcPct val="15000"/>
                </a:spcAft>
                <a:buFont typeface="Arial" panose="020B0604020202020204" pitchFamily="34" charset="0"/>
                <a:buChar char="•"/>
              </a:pPr>
              <a:r>
                <a:rPr lang="en-US" sz="1200" kern="1200" dirty="0"/>
                <a:t>Reliable CMP &amp; Renewable Power</a:t>
              </a:r>
            </a:p>
            <a:p>
              <a:pPr marL="171450" lvl="1" indent="-171450" defTabSz="222250">
                <a:lnSpc>
                  <a:spcPct val="90000"/>
                </a:lnSpc>
                <a:spcBef>
                  <a:spcPct val="0"/>
                </a:spcBef>
                <a:spcAft>
                  <a:spcPct val="15000"/>
                </a:spcAft>
                <a:buFont typeface="Arial" panose="020B0604020202020204" pitchFamily="34" charset="0"/>
                <a:buChar char="•"/>
              </a:pPr>
              <a:r>
                <a:rPr lang="en-US" sz="1200" dirty="0"/>
                <a:t>Heating Fuels</a:t>
              </a:r>
            </a:p>
            <a:p>
              <a:pPr marL="171450" lvl="1" indent="-171450" algn="l" defTabSz="222250">
                <a:lnSpc>
                  <a:spcPct val="90000"/>
                </a:lnSpc>
                <a:spcBef>
                  <a:spcPct val="0"/>
                </a:spcBef>
                <a:spcAft>
                  <a:spcPct val="15000"/>
                </a:spcAft>
                <a:buFont typeface="Arial" panose="020B0604020202020204" pitchFamily="34" charset="0"/>
                <a:buChar char="•"/>
              </a:pPr>
              <a:endParaRPr lang="en-US" sz="1200" kern="1200" dirty="0"/>
            </a:p>
          </p:txBody>
        </p:sp>
      </p:grpSp>
      <p:grpSp>
        <p:nvGrpSpPr>
          <p:cNvPr id="8" name="Group 7">
            <a:extLst>
              <a:ext uri="{FF2B5EF4-FFF2-40B4-BE49-F238E27FC236}">
                <a16:creationId xmlns:a16="http://schemas.microsoft.com/office/drawing/2014/main" id="{EDEE5CE4-D67D-D247-AA84-32C9E8516259}"/>
              </a:ext>
            </a:extLst>
          </p:cNvPr>
          <p:cNvGrpSpPr/>
          <p:nvPr/>
        </p:nvGrpSpPr>
        <p:grpSpPr>
          <a:xfrm>
            <a:off x="5607732" y="427871"/>
            <a:ext cx="1554480" cy="640080"/>
            <a:chOff x="858921" y="2184207"/>
            <a:chExt cx="721320" cy="144000"/>
          </a:xfrm>
        </p:grpSpPr>
        <p:sp>
          <p:nvSpPr>
            <p:cNvPr id="14" name="Rectangle 13">
              <a:extLst>
                <a:ext uri="{FF2B5EF4-FFF2-40B4-BE49-F238E27FC236}">
                  <a16:creationId xmlns:a16="http://schemas.microsoft.com/office/drawing/2014/main" id="{6C4C91BB-7222-5E41-9315-F26411C4BA7A}"/>
                </a:ext>
              </a:extLst>
            </p:cNvPr>
            <p:cNvSpPr/>
            <p:nvPr/>
          </p:nvSpPr>
          <p:spPr>
            <a:xfrm>
              <a:off x="858921" y="2184207"/>
              <a:ext cx="721320" cy="1440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a:extLst>
                <a:ext uri="{FF2B5EF4-FFF2-40B4-BE49-F238E27FC236}">
                  <a16:creationId xmlns:a16="http://schemas.microsoft.com/office/drawing/2014/main" id="{C86DC8E7-61D0-D140-B608-4815B11BFC5D}"/>
                </a:ext>
              </a:extLst>
            </p:cNvPr>
            <p:cNvSpPr txBox="1"/>
            <p:nvPr/>
          </p:nvSpPr>
          <p:spPr>
            <a:xfrm>
              <a:off x="858921" y="2184207"/>
              <a:ext cx="721320" cy="144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US" sz="1200" b="1" dirty="0"/>
                <a:t>Infrastructure</a:t>
              </a:r>
              <a:endParaRPr lang="en-US" sz="1200" b="1" kern="1200" dirty="0"/>
            </a:p>
          </p:txBody>
        </p:sp>
      </p:grpSp>
      <p:grpSp>
        <p:nvGrpSpPr>
          <p:cNvPr id="17" name="Group 16">
            <a:extLst>
              <a:ext uri="{FF2B5EF4-FFF2-40B4-BE49-F238E27FC236}">
                <a16:creationId xmlns:a16="http://schemas.microsoft.com/office/drawing/2014/main" id="{7BCC43D9-C239-B043-843B-A27E27232FF3}"/>
              </a:ext>
            </a:extLst>
          </p:cNvPr>
          <p:cNvGrpSpPr/>
          <p:nvPr/>
        </p:nvGrpSpPr>
        <p:grpSpPr>
          <a:xfrm>
            <a:off x="5612236" y="3499123"/>
            <a:ext cx="1554480" cy="640080"/>
            <a:chOff x="0" y="3428550"/>
            <a:chExt cx="802679" cy="144000"/>
          </a:xfrm>
        </p:grpSpPr>
        <p:sp>
          <p:nvSpPr>
            <p:cNvPr id="21" name="Rectangle 20">
              <a:extLst>
                <a:ext uri="{FF2B5EF4-FFF2-40B4-BE49-F238E27FC236}">
                  <a16:creationId xmlns:a16="http://schemas.microsoft.com/office/drawing/2014/main" id="{BCCD29F9-85C5-264F-8FA5-70B9209A34DF}"/>
                </a:ext>
              </a:extLst>
            </p:cNvPr>
            <p:cNvSpPr/>
            <p:nvPr/>
          </p:nvSpPr>
          <p:spPr>
            <a:xfrm>
              <a:off x="0" y="3428550"/>
              <a:ext cx="802679" cy="1440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TextBox 21">
              <a:extLst>
                <a:ext uri="{FF2B5EF4-FFF2-40B4-BE49-F238E27FC236}">
                  <a16:creationId xmlns:a16="http://schemas.microsoft.com/office/drawing/2014/main" id="{9F7A4D94-4989-4543-9D39-9AFF8592615B}"/>
                </a:ext>
              </a:extLst>
            </p:cNvPr>
            <p:cNvSpPr txBox="1"/>
            <p:nvPr/>
          </p:nvSpPr>
          <p:spPr>
            <a:xfrm>
              <a:off x="0" y="3428550"/>
              <a:ext cx="802679" cy="144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20320" rIns="35560" bIns="20320" numCol="1" spcCol="1270" anchor="ctr" anchorCtr="0">
              <a:noAutofit/>
            </a:bodyPr>
            <a:lstStyle/>
            <a:p>
              <a:pPr marL="0" lvl="0" indent="0" algn="ctr" defTabSz="222250">
                <a:lnSpc>
                  <a:spcPct val="90000"/>
                </a:lnSpc>
                <a:spcBef>
                  <a:spcPct val="0"/>
                </a:spcBef>
                <a:spcAft>
                  <a:spcPct val="35000"/>
                </a:spcAft>
                <a:buNone/>
              </a:pPr>
              <a:r>
                <a:rPr lang="en-US" sz="1200" b="1" kern="1200" dirty="0"/>
                <a:t>Health Services</a:t>
              </a:r>
            </a:p>
          </p:txBody>
        </p:sp>
      </p:grpSp>
      <p:grpSp>
        <p:nvGrpSpPr>
          <p:cNvPr id="18" name="Group 17">
            <a:extLst>
              <a:ext uri="{FF2B5EF4-FFF2-40B4-BE49-F238E27FC236}">
                <a16:creationId xmlns:a16="http://schemas.microsoft.com/office/drawing/2014/main" id="{24B150EC-3999-034B-B515-713201320F44}"/>
              </a:ext>
            </a:extLst>
          </p:cNvPr>
          <p:cNvGrpSpPr/>
          <p:nvPr/>
        </p:nvGrpSpPr>
        <p:grpSpPr>
          <a:xfrm>
            <a:off x="5612236" y="4148808"/>
            <a:ext cx="1554480" cy="2286000"/>
            <a:chOff x="0" y="3740596"/>
            <a:chExt cx="802679" cy="874968"/>
          </a:xfrm>
        </p:grpSpPr>
        <p:sp>
          <p:nvSpPr>
            <p:cNvPr id="19" name="Rectangle 18">
              <a:extLst>
                <a:ext uri="{FF2B5EF4-FFF2-40B4-BE49-F238E27FC236}">
                  <a16:creationId xmlns:a16="http://schemas.microsoft.com/office/drawing/2014/main" id="{3D3A9114-3F8E-EF46-B4DA-45B4038AA123}"/>
                </a:ext>
              </a:extLst>
            </p:cNvPr>
            <p:cNvSpPr/>
            <p:nvPr/>
          </p:nvSpPr>
          <p:spPr>
            <a:xfrm>
              <a:off x="0" y="3740596"/>
              <a:ext cx="802679" cy="874968"/>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TextBox 19">
              <a:extLst>
                <a:ext uri="{FF2B5EF4-FFF2-40B4-BE49-F238E27FC236}">
                  <a16:creationId xmlns:a16="http://schemas.microsoft.com/office/drawing/2014/main" id="{2BD15DCD-2A43-5A4B-BC49-1DF2A1640C95}"/>
                </a:ext>
              </a:extLst>
            </p:cNvPr>
            <p:cNvSpPr txBox="1"/>
            <p:nvPr/>
          </p:nvSpPr>
          <p:spPr>
            <a:xfrm>
              <a:off x="0" y="3740596"/>
              <a:ext cx="802679" cy="8749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35560" bIns="40005" numCol="1" spcCol="1270" anchor="t" anchorCtr="0">
              <a:noAutofit/>
            </a:bodyPr>
            <a:lstStyle/>
            <a:p>
              <a:pPr marL="171450" lvl="1" indent="-171450" algn="l" defTabSz="222250">
                <a:lnSpc>
                  <a:spcPct val="90000"/>
                </a:lnSpc>
                <a:spcBef>
                  <a:spcPct val="0"/>
                </a:spcBef>
                <a:spcAft>
                  <a:spcPct val="15000"/>
                </a:spcAft>
                <a:buFont typeface="Arial" panose="020B0604020202020204" pitchFamily="34" charset="0"/>
                <a:buChar char="•"/>
              </a:pPr>
              <a:r>
                <a:rPr lang="en-US" sz="1200" kern="1200" dirty="0"/>
                <a:t>Health Center</a:t>
              </a:r>
            </a:p>
            <a:p>
              <a:pPr marL="171450" lvl="1" indent="-171450" defTabSz="2266950">
                <a:lnSpc>
                  <a:spcPct val="90000"/>
                </a:lnSpc>
                <a:spcBef>
                  <a:spcPct val="0"/>
                </a:spcBef>
                <a:spcAft>
                  <a:spcPct val="15000"/>
                </a:spcAft>
                <a:buFont typeface="Arial" panose="020B0604020202020204" pitchFamily="34" charset="0"/>
                <a:buChar char="•"/>
              </a:pPr>
              <a:r>
                <a:rPr lang="en-US" sz="1200" dirty="0"/>
                <a:t>EMT &amp; EMS</a:t>
              </a:r>
            </a:p>
            <a:p>
              <a:pPr marL="171450" lvl="1" indent="-171450" defTabSz="2266950">
                <a:lnSpc>
                  <a:spcPct val="90000"/>
                </a:lnSpc>
                <a:spcBef>
                  <a:spcPct val="0"/>
                </a:spcBef>
                <a:spcAft>
                  <a:spcPct val="15000"/>
                </a:spcAft>
                <a:buFont typeface="Arial" panose="020B0604020202020204" pitchFamily="34" charset="0"/>
                <a:buChar char="•"/>
              </a:pPr>
              <a:r>
                <a:rPr lang="en-US" sz="1200" dirty="0"/>
                <a:t>Ambulance</a:t>
              </a:r>
            </a:p>
            <a:p>
              <a:pPr marL="171450" lvl="1" indent="-171450" algn="l" defTabSz="222250">
                <a:lnSpc>
                  <a:spcPct val="90000"/>
                </a:lnSpc>
                <a:spcBef>
                  <a:spcPct val="0"/>
                </a:spcBef>
                <a:spcAft>
                  <a:spcPct val="15000"/>
                </a:spcAft>
                <a:buFont typeface="Arial" panose="020B0604020202020204" pitchFamily="34" charset="0"/>
                <a:buChar char="•"/>
              </a:pPr>
              <a:r>
                <a:rPr lang="en-US" sz="1200" kern="1200" dirty="0"/>
                <a:t>Boardman</a:t>
              </a:r>
            </a:p>
            <a:p>
              <a:pPr marL="171450" lvl="1" indent="-171450" algn="l" defTabSz="222250">
                <a:lnSpc>
                  <a:spcPct val="90000"/>
                </a:lnSpc>
                <a:spcBef>
                  <a:spcPct val="0"/>
                </a:spcBef>
                <a:spcAft>
                  <a:spcPct val="15000"/>
                </a:spcAft>
                <a:buFont typeface="Arial" panose="020B0604020202020204" pitchFamily="34" charset="0"/>
                <a:buChar char="•"/>
              </a:pPr>
              <a:r>
                <a:rPr lang="en-US" sz="1200" kern="1200" dirty="0"/>
                <a:t>In-home services</a:t>
              </a:r>
            </a:p>
            <a:p>
              <a:pPr marL="171450" lvl="1" indent="-171450" algn="l" defTabSz="222250">
                <a:lnSpc>
                  <a:spcPct val="90000"/>
                </a:lnSpc>
                <a:spcBef>
                  <a:spcPct val="0"/>
                </a:spcBef>
                <a:spcAft>
                  <a:spcPct val="15000"/>
                </a:spcAft>
                <a:buFont typeface="Arial" panose="020B0604020202020204" pitchFamily="34" charset="0"/>
                <a:buChar char="•"/>
              </a:pPr>
              <a:r>
                <a:rPr lang="en-US" sz="1200" kern="1200" dirty="0"/>
                <a:t>Counseling</a:t>
              </a:r>
            </a:p>
            <a:p>
              <a:pPr marL="171450" lvl="1" indent="-171450" algn="l" defTabSz="222250">
                <a:lnSpc>
                  <a:spcPct val="90000"/>
                </a:lnSpc>
                <a:spcBef>
                  <a:spcPct val="0"/>
                </a:spcBef>
                <a:spcAft>
                  <a:spcPct val="15000"/>
                </a:spcAft>
                <a:buFont typeface="Arial" panose="020B0604020202020204" pitchFamily="34" charset="0"/>
                <a:buChar char="•"/>
              </a:pPr>
              <a:r>
                <a:rPr lang="en-US" sz="1200" dirty="0"/>
                <a:t>Physical Therapy</a:t>
              </a:r>
            </a:p>
            <a:p>
              <a:pPr marL="171450" lvl="1" indent="-171450" algn="l" defTabSz="222250">
                <a:lnSpc>
                  <a:spcPct val="90000"/>
                </a:lnSpc>
                <a:spcBef>
                  <a:spcPct val="0"/>
                </a:spcBef>
                <a:spcAft>
                  <a:spcPct val="15000"/>
                </a:spcAft>
                <a:buFont typeface="Arial" panose="020B0604020202020204" pitchFamily="34" charset="0"/>
                <a:buChar char="•"/>
              </a:pPr>
              <a:r>
                <a:rPr lang="en-US" sz="1200" kern="1200" dirty="0"/>
                <a:t>Rx Delivery</a:t>
              </a:r>
            </a:p>
            <a:p>
              <a:pPr marL="171450" lvl="1" indent="-171450" algn="l" defTabSz="222250">
                <a:lnSpc>
                  <a:spcPct val="90000"/>
                </a:lnSpc>
                <a:spcBef>
                  <a:spcPct val="0"/>
                </a:spcBef>
                <a:spcAft>
                  <a:spcPct val="15000"/>
                </a:spcAft>
                <a:buFont typeface="Arial" panose="020B0604020202020204" pitchFamily="34" charset="0"/>
                <a:buChar char="•"/>
              </a:pPr>
              <a:r>
                <a:rPr lang="en-US" sz="1200" kern="1200" dirty="0"/>
                <a:t>Telemedicine</a:t>
              </a:r>
            </a:p>
          </p:txBody>
        </p:sp>
      </p:grpSp>
      <p:grpSp>
        <p:nvGrpSpPr>
          <p:cNvPr id="23" name="Group 22">
            <a:extLst>
              <a:ext uri="{FF2B5EF4-FFF2-40B4-BE49-F238E27FC236}">
                <a16:creationId xmlns:a16="http://schemas.microsoft.com/office/drawing/2014/main" id="{AD5AE3E6-F44E-0D4B-A62C-1237E6EC8C71}"/>
              </a:ext>
            </a:extLst>
          </p:cNvPr>
          <p:cNvGrpSpPr/>
          <p:nvPr/>
        </p:nvGrpSpPr>
        <p:grpSpPr>
          <a:xfrm>
            <a:off x="3992343" y="3489813"/>
            <a:ext cx="1554480" cy="640080"/>
            <a:chOff x="1111" y="2095893"/>
            <a:chExt cx="904874" cy="172800"/>
          </a:xfrm>
        </p:grpSpPr>
        <p:sp>
          <p:nvSpPr>
            <p:cNvPr id="27" name="Rectangle 26">
              <a:extLst>
                <a:ext uri="{FF2B5EF4-FFF2-40B4-BE49-F238E27FC236}">
                  <a16:creationId xmlns:a16="http://schemas.microsoft.com/office/drawing/2014/main" id="{3976B04C-A4B2-A04F-9451-8F285DC2C8CC}"/>
                </a:ext>
              </a:extLst>
            </p:cNvPr>
            <p:cNvSpPr/>
            <p:nvPr/>
          </p:nvSpPr>
          <p:spPr>
            <a:xfrm>
              <a:off x="1111" y="2095893"/>
              <a:ext cx="904874" cy="172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TextBox 27">
              <a:extLst>
                <a:ext uri="{FF2B5EF4-FFF2-40B4-BE49-F238E27FC236}">
                  <a16:creationId xmlns:a16="http://schemas.microsoft.com/office/drawing/2014/main" id="{48ECB94B-8FB1-3B4C-A724-E55B91E1ACFF}"/>
                </a:ext>
              </a:extLst>
            </p:cNvPr>
            <p:cNvSpPr txBox="1"/>
            <p:nvPr/>
          </p:nvSpPr>
          <p:spPr>
            <a:xfrm>
              <a:off x="1111" y="2095893"/>
              <a:ext cx="904874" cy="172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672" tIns="24384" rIns="42672" bIns="24384" numCol="1" spcCol="1270" anchor="ctr" anchorCtr="0">
              <a:noAutofit/>
            </a:bodyPr>
            <a:lstStyle/>
            <a:p>
              <a:pPr marL="0" lvl="0" indent="0" algn="ctr" defTabSz="266700">
                <a:lnSpc>
                  <a:spcPct val="90000"/>
                </a:lnSpc>
                <a:spcBef>
                  <a:spcPct val="0"/>
                </a:spcBef>
                <a:spcAft>
                  <a:spcPct val="35000"/>
                </a:spcAft>
                <a:buNone/>
              </a:pPr>
              <a:r>
                <a:rPr lang="en-US" sz="1200" b="1" kern="1200" dirty="0"/>
                <a:t>Trades</a:t>
              </a:r>
            </a:p>
          </p:txBody>
        </p:sp>
      </p:grpSp>
      <p:grpSp>
        <p:nvGrpSpPr>
          <p:cNvPr id="24" name="Group 23">
            <a:extLst>
              <a:ext uri="{FF2B5EF4-FFF2-40B4-BE49-F238E27FC236}">
                <a16:creationId xmlns:a16="http://schemas.microsoft.com/office/drawing/2014/main" id="{15A77F31-198B-B24E-BB1D-72B0C47FA566}"/>
              </a:ext>
            </a:extLst>
          </p:cNvPr>
          <p:cNvGrpSpPr/>
          <p:nvPr/>
        </p:nvGrpSpPr>
        <p:grpSpPr>
          <a:xfrm>
            <a:off x="3991912" y="4139203"/>
            <a:ext cx="1554480" cy="2286000"/>
            <a:chOff x="1111" y="2268693"/>
            <a:chExt cx="904874" cy="1054080"/>
          </a:xfrm>
        </p:grpSpPr>
        <p:sp>
          <p:nvSpPr>
            <p:cNvPr id="25" name="Rectangle 24">
              <a:extLst>
                <a:ext uri="{FF2B5EF4-FFF2-40B4-BE49-F238E27FC236}">
                  <a16:creationId xmlns:a16="http://schemas.microsoft.com/office/drawing/2014/main" id="{6DCBF69D-9929-9541-AA97-931E335CF77F}"/>
                </a:ext>
              </a:extLst>
            </p:cNvPr>
            <p:cNvSpPr/>
            <p:nvPr/>
          </p:nvSpPr>
          <p:spPr>
            <a:xfrm>
              <a:off x="1111" y="2268693"/>
              <a:ext cx="904874" cy="105408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6" name="TextBox 25">
              <a:extLst>
                <a:ext uri="{FF2B5EF4-FFF2-40B4-BE49-F238E27FC236}">
                  <a16:creationId xmlns:a16="http://schemas.microsoft.com/office/drawing/2014/main" id="{B6C8FEA9-3FC3-2548-AF6C-6D17441F2569}"/>
                </a:ext>
              </a:extLst>
            </p:cNvPr>
            <p:cNvSpPr txBox="1"/>
            <p:nvPr/>
          </p:nvSpPr>
          <p:spPr>
            <a:xfrm>
              <a:off x="1111" y="2268693"/>
              <a:ext cx="904874" cy="10540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42672" bIns="48006" numCol="1" spcCol="1270" anchor="t" anchorCtr="0">
              <a:noAutofit/>
            </a:bodyPr>
            <a:lstStyle/>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Plumbers</a:t>
              </a:r>
            </a:p>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Electricians</a:t>
              </a:r>
            </a:p>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Painters</a:t>
              </a:r>
            </a:p>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Carpenters</a:t>
              </a:r>
            </a:p>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Landscapers</a:t>
              </a:r>
            </a:p>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Heavy Equip.</a:t>
              </a:r>
            </a:p>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Small Engine Repair</a:t>
              </a:r>
            </a:p>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Auto Repair</a:t>
              </a:r>
            </a:p>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Boats Yards</a:t>
              </a:r>
            </a:p>
            <a:p>
              <a:pPr marL="171450" lvl="1" indent="-171450" algn="l" defTabSz="266700">
                <a:lnSpc>
                  <a:spcPct val="90000"/>
                </a:lnSpc>
                <a:spcBef>
                  <a:spcPct val="0"/>
                </a:spcBef>
                <a:spcAft>
                  <a:spcPct val="15000"/>
                </a:spcAft>
                <a:buFont typeface="Arial" panose="020B0604020202020204" pitchFamily="34" charset="0"/>
                <a:buChar char="•"/>
              </a:pPr>
              <a:r>
                <a:rPr lang="en-US" sz="1200" kern="1200" dirty="0"/>
                <a:t>Crafters</a:t>
              </a:r>
            </a:p>
          </p:txBody>
        </p:sp>
      </p:grpSp>
      <p:grpSp>
        <p:nvGrpSpPr>
          <p:cNvPr id="30" name="Group 29">
            <a:extLst>
              <a:ext uri="{FF2B5EF4-FFF2-40B4-BE49-F238E27FC236}">
                <a16:creationId xmlns:a16="http://schemas.microsoft.com/office/drawing/2014/main" id="{6AACF255-6D2C-7646-A486-7F75E9C0985F}"/>
              </a:ext>
            </a:extLst>
          </p:cNvPr>
          <p:cNvGrpSpPr/>
          <p:nvPr/>
        </p:nvGrpSpPr>
        <p:grpSpPr>
          <a:xfrm>
            <a:off x="7223522" y="1045691"/>
            <a:ext cx="1554480" cy="2312806"/>
            <a:chOff x="3492" y="2153927"/>
            <a:chExt cx="1035843" cy="1492608"/>
          </a:xfrm>
        </p:grpSpPr>
        <p:sp>
          <p:nvSpPr>
            <p:cNvPr id="31" name="Rectangle 30">
              <a:extLst>
                <a:ext uri="{FF2B5EF4-FFF2-40B4-BE49-F238E27FC236}">
                  <a16:creationId xmlns:a16="http://schemas.microsoft.com/office/drawing/2014/main" id="{561D702B-5BEC-4344-B4BF-CD462CA5E928}"/>
                </a:ext>
              </a:extLst>
            </p:cNvPr>
            <p:cNvSpPr/>
            <p:nvPr/>
          </p:nvSpPr>
          <p:spPr>
            <a:xfrm>
              <a:off x="3492" y="2171227"/>
              <a:ext cx="1035843" cy="1475308"/>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2" name="TextBox 31">
              <a:extLst>
                <a:ext uri="{FF2B5EF4-FFF2-40B4-BE49-F238E27FC236}">
                  <a16:creationId xmlns:a16="http://schemas.microsoft.com/office/drawing/2014/main" id="{014329EF-4A1A-084C-AEC2-D31B9B9AF06F}"/>
                </a:ext>
              </a:extLst>
            </p:cNvPr>
            <p:cNvSpPr txBox="1"/>
            <p:nvPr/>
          </p:nvSpPr>
          <p:spPr>
            <a:xfrm>
              <a:off x="3492" y="2153927"/>
              <a:ext cx="1035843" cy="14753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78232" bIns="88011" numCol="1" spcCol="1270" anchor="t" anchorCtr="0">
              <a:noAutofit/>
            </a:bodyPr>
            <a:lstStyle/>
            <a:p>
              <a:pPr marL="57150" lvl="1" indent="-57150" algn="l" defTabSz="488950">
                <a:lnSpc>
                  <a:spcPct val="90000"/>
                </a:lnSpc>
                <a:spcBef>
                  <a:spcPct val="0"/>
                </a:spcBef>
                <a:spcAft>
                  <a:spcPct val="15000"/>
                </a:spcAft>
                <a:buChar char="•"/>
              </a:pPr>
              <a:r>
                <a:rPr lang="en-US" sz="1200" kern="1200" dirty="0"/>
                <a:t> Accounting</a:t>
              </a:r>
            </a:p>
            <a:p>
              <a:pPr marL="57150" lvl="1" indent="-57150" algn="l" defTabSz="488950">
                <a:lnSpc>
                  <a:spcPct val="90000"/>
                </a:lnSpc>
                <a:spcBef>
                  <a:spcPct val="0"/>
                </a:spcBef>
                <a:spcAft>
                  <a:spcPct val="15000"/>
                </a:spcAft>
                <a:buChar char="•"/>
              </a:pPr>
              <a:r>
                <a:rPr lang="en-US" sz="1200" kern="1200" dirty="0"/>
                <a:t> Legal</a:t>
              </a:r>
            </a:p>
          </p:txBody>
        </p:sp>
      </p:grpSp>
      <p:grpSp>
        <p:nvGrpSpPr>
          <p:cNvPr id="29" name="Group 28">
            <a:extLst>
              <a:ext uri="{FF2B5EF4-FFF2-40B4-BE49-F238E27FC236}">
                <a16:creationId xmlns:a16="http://schemas.microsoft.com/office/drawing/2014/main" id="{7CD52CC5-3A7F-424D-881B-CE2AF46D7E24}"/>
              </a:ext>
            </a:extLst>
          </p:cNvPr>
          <p:cNvGrpSpPr/>
          <p:nvPr/>
        </p:nvGrpSpPr>
        <p:grpSpPr>
          <a:xfrm>
            <a:off x="7217833" y="434375"/>
            <a:ext cx="1554480" cy="640080"/>
            <a:chOff x="3492" y="1772130"/>
            <a:chExt cx="1035843" cy="399097"/>
          </a:xfrm>
        </p:grpSpPr>
        <p:sp>
          <p:nvSpPr>
            <p:cNvPr id="33" name="Rectangle 32">
              <a:extLst>
                <a:ext uri="{FF2B5EF4-FFF2-40B4-BE49-F238E27FC236}">
                  <a16:creationId xmlns:a16="http://schemas.microsoft.com/office/drawing/2014/main" id="{49661D3F-D781-2141-A84B-8423E652BAC8}"/>
                </a:ext>
              </a:extLst>
            </p:cNvPr>
            <p:cNvSpPr/>
            <p:nvPr/>
          </p:nvSpPr>
          <p:spPr>
            <a:xfrm>
              <a:off x="3492" y="1772130"/>
              <a:ext cx="1035843" cy="399097"/>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TextBox 33">
              <a:extLst>
                <a:ext uri="{FF2B5EF4-FFF2-40B4-BE49-F238E27FC236}">
                  <a16:creationId xmlns:a16="http://schemas.microsoft.com/office/drawing/2014/main" id="{D9043157-393D-2B49-ADE4-36F68E37C04F}"/>
                </a:ext>
              </a:extLst>
            </p:cNvPr>
            <p:cNvSpPr txBox="1"/>
            <p:nvPr/>
          </p:nvSpPr>
          <p:spPr>
            <a:xfrm>
              <a:off x="3492" y="1772130"/>
              <a:ext cx="1035843" cy="3990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lang="en-US" sz="1200" b="1" kern="1200" dirty="0"/>
                <a:t>Professional Services</a:t>
              </a:r>
            </a:p>
          </p:txBody>
        </p:sp>
      </p:grpSp>
      <p:grpSp>
        <p:nvGrpSpPr>
          <p:cNvPr id="35" name="Group 34">
            <a:extLst>
              <a:ext uri="{FF2B5EF4-FFF2-40B4-BE49-F238E27FC236}">
                <a16:creationId xmlns:a16="http://schemas.microsoft.com/office/drawing/2014/main" id="{7B1BAC52-CC2D-FC41-B420-7E3D60666493}"/>
              </a:ext>
            </a:extLst>
          </p:cNvPr>
          <p:cNvGrpSpPr/>
          <p:nvPr/>
        </p:nvGrpSpPr>
        <p:grpSpPr>
          <a:xfrm>
            <a:off x="8833503" y="3489813"/>
            <a:ext cx="1554480" cy="640080"/>
            <a:chOff x="2282" y="1650360"/>
            <a:chExt cx="1212453" cy="374400"/>
          </a:xfrm>
        </p:grpSpPr>
        <p:sp>
          <p:nvSpPr>
            <p:cNvPr id="45" name="Rectangle 44">
              <a:extLst>
                <a:ext uri="{FF2B5EF4-FFF2-40B4-BE49-F238E27FC236}">
                  <a16:creationId xmlns:a16="http://schemas.microsoft.com/office/drawing/2014/main" id="{187C27BC-D8BF-514C-A1CE-636513E78CD6}"/>
                </a:ext>
              </a:extLst>
            </p:cNvPr>
            <p:cNvSpPr/>
            <p:nvPr/>
          </p:nvSpPr>
          <p:spPr>
            <a:xfrm>
              <a:off x="2282" y="1650360"/>
              <a:ext cx="1212453" cy="3744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TextBox 45">
              <a:extLst>
                <a:ext uri="{FF2B5EF4-FFF2-40B4-BE49-F238E27FC236}">
                  <a16:creationId xmlns:a16="http://schemas.microsoft.com/office/drawing/2014/main" id="{0E23399F-6D93-7948-BCC7-C9EA13913681}"/>
                </a:ext>
              </a:extLst>
            </p:cNvPr>
            <p:cNvSpPr txBox="1"/>
            <p:nvPr/>
          </p:nvSpPr>
          <p:spPr>
            <a:xfrm>
              <a:off x="2282" y="1650360"/>
              <a:ext cx="1212453" cy="3744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200" b="1" kern="1200" dirty="0"/>
                <a:t>Transportation</a:t>
              </a:r>
            </a:p>
          </p:txBody>
        </p:sp>
      </p:grpSp>
      <p:grpSp>
        <p:nvGrpSpPr>
          <p:cNvPr id="36" name="Group 35">
            <a:extLst>
              <a:ext uri="{FF2B5EF4-FFF2-40B4-BE49-F238E27FC236}">
                <a16:creationId xmlns:a16="http://schemas.microsoft.com/office/drawing/2014/main" id="{5B26159E-86D0-1340-9C38-C2E038C0D328}"/>
              </a:ext>
            </a:extLst>
          </p:cNvPr>
          <p:cNvGrpSpPr/>
          <p:nvPr/>
        </p:nvGrpSpPr>
        <p:grpSpPr>
          <a:xfrm>
            <a:off x="8833503" y="4148808"/>
            <a:ext cx="1554480" cy="2286000"/>
            <a:chOff x="2282" y="2024760"/>
            <a:chExt cx="1212453" cy="1743546"/>
          </a:xfrm>
        </p:grpSpPr>
        <p:sp>
          <p:nvSpPr>
            <p:cNvPr id="43" name="Rectangle 42">
              <a:extLst>
                <a:ext uri="{FF2B5EF4-FFF2-40B4-BE49-F238E27FC236}">
                  <a16:creationId xmlns:a16="http://schemas.microsoft.com/office/drawing/2014/main" id="{8706F189-24DD-4B49-85EC-CD9CB92DF867}"/>
                </a:ext>
              </a:extLst>
            </p:cNvPr>
            <p:cNvSpPr/>
            <p:nvPr/>
          </p:nvSpPr>
          <p:spPr>
            <a:xfrm>
              <a:off x="2282" y="2024760"/>
              <a:ext cx="1212453" cy="1743546"/>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4" name="TextBox 43">
              <a:extLst>
                <a:ext uri="{FF2B5EF4-FFF2-40B4-BE49-F238E27FC236}">
                  <a16:creationId xmlns:a16="http://schemas.microsoft.com/office/drawing/2014/main" id="{10A64964-552F-8E4A-9D16-B23279289034}"/>
                </a:ext>
              </a:extLst>
            </p:cNvPr>
            <p:cNvSpPr txBox="1"/>
            <p:nvPr/>
          </p:nvSpPr>
          <p:spPr>
            <a:xfrm>
              <a:off x="2282" y="2024760"/>
              <a:ext cx="1212453" cy="17435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2456" bIns="104013" numCol="1" spcCol="1270" anchor="t" anchorCtr="0">
              <a:noAutofit/>
            </a:bodyPr>
            <a:lstStyle/>
            <a:p>
              <a:pPr marL="114300" lvl="1" indent="-114300" algn="l" defTabSz="577850">
                <a:lnSpc>
                  <a:spcPct val="90000"/>
                </a:lnSpc>
                <a:spcBef>
                  <a:spcPct val="0"/>
                </a:spcBef>
                <a:spcAft>
                  <a:spcPct val="15000"/>
                </a:spcAft>
                <a:buChar char="•"/>
              </a:pPr>
              <a:r>
                <a:rPr lang="en-US" sz="1200" kern="1200" dirty="0"/>
                <a:t>Reliable Affordable Ferry</a:t>
              </a:r>
            </a:p>
            <a:p>
              <a:pPr marL="114300" lvl="1" indent="-114300" algn="l" defTabSz="577850">
                <a:lnSpc>
                  <a:spcPct val="90000"/>
                </a:lnSpc>
                <a:spcBef>
                  <a:spcPct val="0"/>
                </a:spcBef>
                <a:spcAft>
                  <a:spcPct val="15000"/>
                </a:spcAft>
                <a:buChar char="•"/>
              </a:pPr>
              <a:r>
                <a:rPr lang="en-US" sz="1200" kern="1200" dirty="0"/>
                <a:t>Fuel</a:t>
              </a:r>
            </a:p>
            <a:p>
              <a:pPr marL="114300" lvl="1" indent="-114300" algn="l" defTabSz="577850">
                <a:lnSpc>
                  <a:spcPct val="90000"/>
                </a:lnSpc>
                <a:spcBef>
                  <a:spcPct val="0"/>
                </a:spcBef>
                <a:spcAft>
                  <a:spcPct val="15000"/>
                </a:spcAft>
                <a:buChar char="•"/>
              </a:pPr>
              <a:r>
                <a:rPr lang="en-US" sz="1200" kern="1200" dirty="0"/>
                <a:t>Island Uber</a:t>
              </a:r>
            </a:p>
            <a:p>
              <a:pPr marL="114300" lvl="1" indent="-114300" algn="l" defTabSz="577850">
                <a:lnSpc>
                  <a:spcPct val="90000"/>
                </a:lnSpc>
                <a:spcBef>
                  <a:spcPct val="0"/>
                </a:spcBef>
                <a:spcAft>
                  <a:spcPct val="15000"/>
                </a:spcAft>
                <a:buChar char="•"/>
              </a:pPr>
              <a:r>
                <a:rPr lang="en-US" sz="1200" dirty="0"/>
                <a:t>Mainland Car Alternatives</a:t>
              </a:r>
            </a:p>
            <a:p>
              <a:pPr marL="114300" lvl="1" indent="-114300" algn="l" defTabSz="577850">
                <a:lnSpc>
                  <a:spcPct val="90000"/>
                </a:lnSpc>
                <a:spcBef>
                  <a:spcPct val="0"/>
                </a:spcBef>
                <a:spcAft>
                  <a:spcPct val="15000"/>
                </a:spcAft>
                <a:buChar char="•"/>
              </a:pPr>
              <a:r>
                <a:rPr lang="en-US" sz="1200" dirty="0"/>
                <a:t>Mainland Parking</a:t>
              </a:r>
            </a:p>
            <a:p>
              <a:pPr marL="114300" lvl="1" indent="-114300" algn="l" defTabSz="577850">
                <a:lnSpc>
                  <a:spcPct val="90000"/>
                </a:lnSpc>
                <a:spcBef>
                  <a:spcPct val="0"/>
                </a:spcBef>
                <a:spcAft>
                  <a:spcPct val="15000"/>
                </a:spcAft>
                <a:buChar char="•"/>
              </a:pPr>
              <a:endParaRPr lang="en-US" sz="1200" kern="1200" dirty="0"/>
            </a:p>
          </p:txBody>
        </p:sp>
      </p:grpSp>
      <p:grpSp>
        <p:nvGrpSpPr>
          <p:cNvPr id="38" name="Group 37">
            <a:extLst>
              <a:ext uri="{FF2B5EF4-FFF2-40B4-BE49-F238E27FC236}">
                <a16:creationId xmlns:a16="http://schemas.microsoft.com/office/drawing/2014/main" id="{5CB346AD-6CA1-B84C-8403-0F61476FBC3F}"/>
              </a:ext>
            </a:extLst>
          </p:cNvPr>
          <p:cNvGrpSpPr/>
          <p:nvPr/>
        </p:nvGrpSpPr>
        <p:grpSpPr>
          <a:xfrm>
            <a:off x="8839081" y="1045691"/>
            <a:ext cx="1554480" cy="2286000"/>
            <a:chOff x="1384478" y="2024760"/>
            <a:chExt cx="1212453" cy="1743546"/>
          </a:xfrm>
        </p:grpSpPr>
        <p:sp>
          <p:nvSpPr>
            <p:cNvPr id="39" name="Rectangle 38">
              <a:extLst>
                <a:ext uri="{FF2B5EF4-FFF2-40B4-BE49-F238E27FC236}">
                  <a16:creationId xmlns:a16="http://schemas.microsoft.com/office/drawing/2014/main" id="{75963EFE-FD12-2842-98F8-9EBBD04C006A}"/>
                </a:ext>
              </a:extLst>
            </p:cNvPr>
            <p:cNvSpPr/>
            <p:nvPr/>
          </p:nvSpPr>
          <p:spPr>
            <a:xfrm>
              <a:off x="1384478" y="2024760"/>
              <a:ext cx="1212453" cy="1743546"/>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0" name="TextBox 39">
              <a:extLst>
                <a:ext uri="{FF2B5EF4-FFF2-40B4-BE49-F238E27FC236}">
                  <a16:creationId xmlns:a16="http://schemas.microsoft.com/office/drawing/2014/main" id="{DB868DE3-2C6B-534D-B910-0FAF8E4322E0}"/>
                </a:ext>
              </a:extLst>
            </p:cNvPr>
            <p:cNvSpPr txBox="1"/>
            <p:nvPr/>
          </p:nvSpPr>
          <p:spPr>
            <a:xfrm>
              <a:off x="1384478" y="2024760"/>
              <a:ext cx="1212453" cy="17435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2456" bIns="104013" numCol="1" spcCol="1270" anchor="t" anchorCtr="0">
              <a:noAutofit/>
            </a:bodyPr>
            <a:lstStyle/>
            <a:p>
              <a:pPr marL="171450" lvl="1" indent="-171450" algn="l" defTabSz="577850">
                <a:lnSpc>
                  <a:spcPct val="90000"/>
                </a:lnSpc>
                <a:spcBef>
                  <a:spcPct val="0"/>
                </a:spcBef>
                <a:spcAft>
                  <a:spcPct val="15000"/>
                </a:spcAft>
                <a:buFont typeface="Arial" panose="020B0604020202020204" pitchFamily="34" charset="0"/>
                <a:buChar char="•"/>
              </a:pPr>
              <a:r>
                <a:rPr lang="en-US" sz="1200" kern="1200" dirty="0"/>
                <a:t>Year-round General Store</a:t>
              </a:r>
            </a:p>
            <a:p>
              <a:pPr marL="171450" lvl="1" indent="-171450" algn="l" defTabSz="577850">
                <a:lnSpc>
                  <a:spcPct val="90000"/>
                </a:lnSpc>
                <a:spcBef>
                  <a:spcPct val="0"/>
                </a:spcBef>
                <a:spcAft>
                  <a:spcPct val="15000"/>
                </a:spcAft>
                <a:buFont typeface="Arial" panose="020B0604020202020204" pitchFamily="34" charset="0"/>
                <a:buChar char="•"/>
              </a:pPr>
              <a:r>
                <a:rPr lang="en-US" sz="1200" kern="1200" dirty="0"/>
                <a:t>Hardware &amp; Supplies</a:t>
              </a:r>
            </a:p>
            <a:p>
              <a:pPr marL="171450" lvl="1" indent="-171450" algn="l" defTabSz="577850">
                <a:lnSpc>
                  <a:spcPct val="90000"/>
                </a:lnSpc>
                <a:spcBef>
                  <a:spcPct val="0"/>
                </a:spcBef>
                <a:spcAft>
                  <a:spcPct val="15000"/>
                </a:spcAft>
                <a:buFont typeface="Arial" panose="020B0604020202020204" pitchFamily="34" charset="0"/>
                <a:buChar char="•"/>
              </a:pPr>
              <a:r>
                <a:rPr lang="en-US" sz="1200" kern="1200" dirty="0"/>
                <a:t>Banking &amp; ATM</a:t>
              </a:r>
            </a:p>
            <a:p>
              <a:pPr marL="171450" lvl="1" indent="-171450" algn="l" defTabSz="577850">
                <a:lnSpc>
                  <a:spcPct val="90000"/>
                </a:lnSpc>
                <a:spcBef>
                  <a:spcPct val="0"/>
                </a:spcBef>
                <a:spcAft>
                  <a:spcPct val="15000"/>
                </a:spcAft>
                <a:buFont typeface="Arial" panose="020B0604020202020204" pitchFamily="34" charset="0"/>
                <a:buChar char="•"/>
              </a:pPr>
              <a:r>
                <a:rPr lang="en-US" sz="1200" kern="1200" dirty="0"/>
                <a:t>Cleaning &amp; Maintenance</a:t>
              </a:r>
            </a:p>
          </p:txBody>
        </p:sp>
      </p:grpSp>
      <p:grpSp>
        <p:nvGrpSpPr>
          <p:cNvPr id="37" name="Group 36">
            <a:extLst>
              <a:ext uri="{FF2B5EF4-FFF2-40B4-BE49-F238E27FC236}">
                <a16:creationId xmlns:a16="http://schemas.microsoft.com/office/drawing/2014/main" id="{FBA81D56-24CE-AE44-864E-6FD83D2B8C0D}"/>
              </a:ext>
            </a:extLst>
          </p:cNvPr>
          <p:cNvGrpSpPr/>
          <p:nvPr/>
        </p:nvGrpSpPr>
        <p:grpSpPr>
          <a:xfrm>
            <a:off x="8837557" y="434375"/>
            <a:ext cx="1554480" cy="640080"/>
            <a:chOff x="1384478" y="1650360"/>
            <a:chExt cx="1212453" cy="374400"/>
          </a:xfrm>
        </p:grpSpPr>
        <p:sp>
          <p:nvSpPr>
            <p:cNvPr id="41" name="Rectangle 40">
              <a:extLst>
                <a:ext uri="{FF2B5EF4-FFF2-40B4-BE49-F238E27FC236}">
                  <a16:creationId xmlns:a16="http://schemas.microsoft.com/office/drawing/2014/main" id="{6EEDF96A-004F-F243-8B4B-108358D71D01}"/>
                </a:ext>
              </a:extLst>
            </p:cNvPr>
            <p:cNvSpPr/>
            <p:nvPr/>
          </p:nvSpPr>
          <p:spPr>
            <a:xfrm>
              <a:off x="1384478" y="1650360"/>
              <a:ext cx="1212453" cy="3744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TextBox 41">
              <a:extLst>
                <a:ext uri="{FF2B5EF4-FFF2-40B4-BE49-F238E27FC236}">
                  <a16:creationId xmlns:a16="http://schemas.microsoft.com/office/drawing/2014/main" id="{0F9A2158-7D22-F541-8AEA-4C07CD69E2FE}"/>
                </a:ext>
              </a:extLst>
            </p:cNvPr>
            <p:cNvSpPr txBox="1"/>
            <p:nvPr/>
          </p:nvSpPr>
          <p:spPr>
            <a:xfrm>
              <a:off x="1384478" y="1650360"/>
              <a:ext cx="1212453" cy="3744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200" b="1" kern="1200" dirty="0"/>
                <a:t>Commerce</a:t>
              </a:r>
            </a:p>
          </p:txBody>
        </p:sp>
      </p:grpSp>
      <p:grpSp>
        <p:nvGrpSpPr>
          <p:cNvPr id="48" name="Group 47">
            <a:extLst>
              <a:ext uri="{FF2B5EF4-FFF2-40B4-BE49-F238E27FC236}">
                <a16:creationId xmlns:a16="http://schemas.microsoft.com/office/drawing/2014/main" id="{8A1C6CF3-78C5-034B-9166-3F984262CE10}"/>
              </a:ext>
            </a:extLst>
          </p:cNvPr>
          <p:cNvGrpSpPr/>
          <p:nvPr/>
        </p:nvGrpSpPr>
        <p:grpSpPr>
          <a:xfrm>
            <a:off x="10463873" y="1045691"/>
            <a:ext cx="1554480" cy="2286000"/>
            <a:chOff x="3538723" y="2861196"/>
            <a:chExt cx="1837531" cy="2219332"/>
          </a:xfrm>
        </p:grpSpPr>
        <p:sp>
          <p:nvSpPr>
            <p:cNvPr id="49" name="Rectangle 48">
              <a:extLst>
                <a:ext uri="{FF2B5EF4-FFF2-40B4-BE49-F238E27FC236}">
                  <a16:creationId xmlns:a16="http://schemas.microsoft.com/office/drawing/2014/main" id="{0296024D-EA0F-2E46-91A1-BF3330D1CF4D}"/>
                </a:ext>
              </a:extLst>
            </p:cNvPr>
            <p:cNvSpPr/>
            <p:nvPr/>
          </p:nvSpPr>
          <p:spPr>
            <a:xfrm>
              <a:off x="3538723" y="2861196"/>
              <a:ext cx="1837531" cy="2219332"/>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0" name="TextBox 49">
              <a:extLst>
                <a:ext uri="{FF2B5EF4-FFF2-40B4-BE49-F238E27FC236}">
                  <a16:creationId xmlns:a16="http://schemas.microsoft.com/office/drawing/2014/main" id="{831D8DDB-340E-7C4A-AE2E-196CA6F55385}"/>
                </a:ext>
              </a:extLst>
            </p:cNvPr>
            <p:cNvSpPr txBox="1"/>
            <p:nvPr/>
          </p:nvSpPr>
          <p:spPr>
            <a:xfrm>
              <a:off x="3538723" y="2861196"/>
              <a:ext cx="1837531" cy="221933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149352" bIns="168021" numCol="1" spcCol="1270" anchor="t" anchorCtr="0">
              <a:noAutofit/>
            </a:bodyPr>
            <a:lstStyle/>
            <a:p>
              <a:pPr marL="171450" lvl="1" indent="-171450" algn="l" defTabSz="933450">
                <a:lnSpc>
                  <a:spcPct val="90000"/>
                </a:lnSpc>
                <a:spcBef>
                  <a:spcPct val="0"/>
                </a:spcBef>
                <a:spcAft>
                  <a:spcPct val="15000"/>
                </a:spcAft>
                <a:buFont typeface="Arial" panose="020B0604020202020204" pitchFamily="34" charset="0"/>
                <a:buChar char="•"/>
              </a:pPr>
              <a:r>
                <a:rPr lang="en-US" sz="1200" kern="1200" dirty="0"/>
                <a:t>School</a:t>
              </a:r>
            </a:p>
            <a:p>
              <a:pPr marL="171450" lvl="1" indent="-171450" algn="l" defTabSz="933450">
                <a:lnSpc>
                  <a:spcPct val="90000"/>
                </a:lnSpc>
                <a:spcBef>
                  <a:spcPct val="0"/>
                </a:spcBef>
                <a:spcAft>
                  <a:spcPct val="15000"/>
                </a:spcAft>
                <a:buFont typeface="Arial" panose="020B0604020202020204" pitchFamily="34" charset="0"/>
                <a:buChar char="•"/>
              </a:pPr>
              <a:r>
                <a:rPr lang="en-US" sz="1200" kern="1200" dirty="0"/>
                <a:t>Buses</a:t>
              </a:r>
            </a:p>
            <a:p>
              <a:pPr marL="171450" lvl="1" indent="-171450" algn="l" defTabSz="933450">
                <a:lnSpc>
                  <a:spcPct val="90000"/>
                </a:lnSpc>
                <a:spcBef>
                  <a:spcPct val="0"/>
                </a:spcBef>
                <a:spcAft>
                  <a:spcPct val="15000"/>
                </a:spcAft>
                <a:buFont typeface="Arial" panose="020B0604020202020204" pitchFamily="34" charset="0"/>
                <a:buChar char="•"/>
              </a:pPr>
              <a:r>
                <a:rPr lang="en-US" sz="1200" kern="1200" dirty="0"/>
                <a:t>Faculty</a:t>
              </a:r>
            </a:p>
          </p:txBody>
        </p:sp>
      </p:grpSp>
      <p:grpSp>
        <p:nvGrpSpPr>
          <p:cNvPr id="47" name="Group 46">
            <a:extLst>
              <a:ext uri="{FF2B5EF4-FFF2-40B4-BE49-F238E27FC236}">
                <a16:creationId xmlns:a16="http://schemas.microsoft.com/office/drawing/2014/main" id="{5984FC6E-A133-0941-AA39-97B8A5EB006E}"/>
              </a:ext>
            </a:extLst>
          </p:cNvPr>
          <p:cNvGrpSpPr/>
          <p:nvPr/>
        </p:nvGrpSpPr>
        <p:grpSpPr>
          <a:xfrm>
            <a:off x="10463873" y="427871"/>
            <a:ext cx="1591811" cy="640080"/>
            <a:chOff x="3538723" y="2259685"/>
            <a:chExt cx="1870549" cy="604800"/>
          </a:xfrm>
        </p:grpSpPr>
        <p:sp>
          <p:nvSpPr>
            <p:cNvPr id="51" name="Rectangle 50">
              <a:extLst>
                <a:ext uri="{FF2B5EF4-FFF2-40B4-BE49-F238E27FC236}">
                  <a16:creationId xmlns:a16="http://schemas.microsoft.com/office/drawing/2014/main" id="{9333A567-08AD-174E-8A03-993C2A60F897}"/>
                </a:ext>
              </a:extLst>
            </p:cNvPr>
            <p:cNvSpPr/>
            <p:nvPr/>
          </p:nvSpPr>
          <p:spPr>
            <a:xfrm>
              <a:off x="3538723" y="2259685"/>
              <a:ext cx="183753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TextBox 51">
              <a:extLst>
                <a:ext uri="{FF2B5EF4-FFF2-40B4-BE49-F238E27FC236}">
                  <a16:creationId xmlns:a16="http://schemas.microsoft.com/office/drawing/2014/main" id="{133069FF-610B-0E4E-BA2E-493DCC30754F}"/>
                </a:ext>
              </a:extLst>
            </p:cNvPr>
            <p:cNvSpPr txBox="1"/>
            <p:nvPr/>
          </p:nvSpPr>
          <p:spPr>
            <a:xfrm>
              <a:off x="3571741" y="2259685"/>
              <a:ext cx="183753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1200" b="1" kern="1200" dirty="0"/>
                <a:t>Education</a:t>
              </a:r>
            </a:p>
          </p:txBody>
        </p:sp>
      </p:grpSp>
      <p:grpSp>
        <p:nvGrpSpPr>
          <p:cNvPr id="53" name="Group 52">
            <a:extLst>
              <a:ext uri="{FF2B5EF4-FFF2-40B4-BE49-F238E27FC236}">
                <a16:creationId xmlns:a16="http://schemas.microsoft.com/office/drawing/2014/main" id="{E932E902-CC4B-9344-8591-1BDFC30965FA}"/>
              </a:ext>
            </a:extLst>
          </p:cNvPr>
          <p:cNvGrpSpPr/>
          <p:nvPr/>
        </p:nvGrpSpPr>
        <p:grpSpPr>
          <a:xfrm>
            <a:off x="10443484" y="3499123"/>
            <a:ext cx="1554480" cy="640080"/>
            <a:chOff x="0" y="4612267"/>
            <a:chExt cx="2476500" cy="806400"/>
          </a:xfrm>
        </p:grpSpPr>
        <p:sp>
          <p:nvSpPr>
            <p:cNvPr id="57" name="Rectangle 56">
              <a:extLst>
                <a:ext uri="{FF2B5EF4-FFF2-40B4-BE49-F238E27FC236}">
                  <a16:creationId xmlns:a16="http://schemas.microsoft.com/office/drawing/2014/main" id="{259B5ADF-6536-C241-A112-F77F995D890A}"/>
                </a:ext>
              </a:extLst>
            </p:cNvPr>
            <p:cNvSpPr/>
            <p:nvPr/>
          </p:nvSpPr>
          <p:spPr>
            <a:xfrm>
              <a:off x="0" y="4612267"/>
              <a:ext cx="2476500" cy="8064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8" name="TextBox 57">
              <a:extLst>
                <a:ext uri="{FF2B5EF4-FFF2-40B4-BE49-F238E27FC236}">
                  <a16:creationId xmlns:a16="http://schemas.microsoft.com/office/drawing/2014/main" id="{D1507DD9-8D2C-4848-B87B-B715EEE824F2}"/>
                </a:ext>
              </a:extLst>
            </p:cNvPr>
            <p:cNvSpPr txBox="1"/>
            <p:nvPr/>
          </p:nvSpPr>
          <p:spPr>
            <a:xfrm>
              <a:off x="0" y="4612267"/>
              <a:ext cx="2476500" cy="8064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1200" b="1" kern="1200" dirty="0"/>
                <a:t>Housing</a:t>
              </a:r>
            </a:p>
          </p:txBody>
        </p:sp>
      </p:grpSp>
      <p:grpSp>
        <p:nvGrpSpPr>
          <p:cNvPr id="54" name="Group 53">
            <a:extLst>
              <a:ext uri="{FF2B5EF4-FFF2-40B4-BE49-F238E27FC236}">
                <a16:creationId xmlns:a16="http://schemas.microsoft.com/office/drawing/2014/main" id="{1FF58F44-F1AF-2746-897E-4349F3B9EF48}"/>
              </a:ext>
            </a:extLst>
          </p:cNvPr>
          <p:cNvGrpSpPr/>
          <p:nvPr/>
        </p:nvGrpSpPr>
        <p:grpSpPr>
          <a:xfrm>
            <a:off x="10443484" y="4148808"/>
            <a:ext cx="1554480" cy="2286000"/>
            <a:chOff x="3450323" y="2027072"/>
            <a:chExt cx="2476500" cy="2959109"/>
          </a:xfrm>
        </p:grpSpPr>
        <p:sp>
          <p:nvSpPr>
            <p:cNvPr id="55" name="Rectangle 54">
              <a:extLst>
                <a:ext uri="{FF2B5EF4-FFF2-40B4-BE49-F238E27FC236}">
                  <a16:creationId xmlns:a16="http://schemas.microsoft.com/office/drawing/2014/main" id="{E6093833-A6A0-F24E-AA9B-8E75E1C9594C}"/>
                </a:ext>
              </a:extLst>
            </p:cNvPr>
            <p:cNvSpPr/>
            <p:nvPr/>
          </p:nvSpPr>
          <p:spPr>
            <a:xfrm>
              <a:off x="3450323" y="2027072"/>
              <a:ext cx="2476500" cy="2959109"/>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6" name="TextBox 55">
              <a:extLst>
                <a:ext uri="{FF2B5EF4-FFF2-40B4-BE49-F238E27FC236}">
                  <a16:creationId xmlns:a16="http://schemas.microsoft.com/office/drawing/2014/main" id="{A4610985-50FF-4D41-BBBC-CE23F606C6EF}"/>
                </a:ext>
              </a:extLst>
            </p:cNvPr>
            <p:cNvSpPr txBox="1"/>
            <p:nvPr/>
          </p:nvSpPr>
          <p:spPr>
            <a:xfrm>
              <a:off x="3450323" y="2027072"/>
              <a:ext cx="2476500" cy="29591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199136" bIns="224028" numCol="1" spcCol="1270" anchor="t" anchorCtr="0">
              <a:noAutofit/>
            </a:bodyPr>
            <a:lstStyle/>
            <a:p>
              <a:pPr marL="171450" lvl="1" indent="-171450" algn="l" defTabSz="1244600">
                <a:lnSpc>
                  <a:spcPct val="90000"/>
                </a:lnSpc>
                <a:spcBef>
                  <a:spcPct val="0"/>
                </a:spcBef>
                <a:spcAft>
                  <a:spcPct val="15000"/>
                </a:spcAft>
                <a:buFont typeface="Arial" panose="020B0604020202020204" pitchFamily="34" charset="0"/>
                <a:buChar char="•"/>
              </a:pPr>
              <a:r>
                <a:rPr lang="en-US" sz="1200" kern="1200" dirty="0"/>
                <a:t>Rentals</a:t>
              </a:r>
            </a:p>
            <a:p>
              <a:pPr marL="171450" lvl="1" indent="-171450" algn="l" defTabSz="1244600">
                <a:lnSpc>
                  <a:spcPct val="90000"/>
                </a:lnSpc>
                <a:spcBef>
                  <a:spcPct val="0"/>
                </a:spcBef>
                <a:spcAft>
                  <a:spcPct val="15000"/>
                </a:spcAft>
                <a:buFont typeface="Arial" panose="020B0604020202020204" pitchFamily="34" charset="0"/>
                <a:buChar char="•"/>
              </a:pPr>
              <a:r>
                <a:rPr lang="en-US" sz="1200" kern="1200" dirty="0"/>
                <a:t>Wide Price Range</a:t>
              </a:r>
            </a:p>
          </p:txBody>
        </p:sp>
      </p:grpSp>
      <p:grpSp>
        <p:nvGrpSpPr>
          <p:cNvPr id="59" name="Group 58">
            <a:extLst>
              <a:ext uri="{FF2B5EF4-FFF2-40B4-BE49-F238E27FC236}">
                <a16:creationId xmlns:a16="http://schemas.microsoft.com/office/drawing/2014/main" id="{70B86D07-A442-774D-855A-68ADA99B9788}"/>
              </a:ext>
            </a:extLst>
          </p:cNvPr>
          <p:cNvGrpSpPr/>
          <p:nvPr/>
        </p:nvGrpSpPr>
        <p:grpSpPr>
          <a:xfrm>
            <a:off x="7232560" y="3499123"/>
            <a:ext cx="1554480" cy="640080"/>
            <a:chOff x="0" y="4237867"/>
            <a:chExt cx="3798093" cy="1180800"/>
          </a:xfrm>
        </p:grpSpPr>
        <p:sp>
          <p:nvSpPr>
            <p:cNvPr id="63" name="Rectangle 62">
              <a:extLst>
                <a:ext uri="{FF2B5EF4-FFF2-40B4-BE49-F238E27FC236}">
                  <a16:creationId xmlns:a16="http://schemas.microsoft.com/office/drawing/2014/main" id="{755AA9DF-2C9A-F748-B8FD-891A67CCA085}"/>
                </a:ext>
              </a:extLst>
            </p:cNvPr>
            <p:cNvSpPr/>
            <p:nvPr/>
          </p:nvSpPr>
          <p:spPr>
            <a:xfrm>
              <a:off x="0" y="4237867"/>
              <a:ext cx="3798093" cy="1180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4" name="TextBox 63">
              <a:extLst>
                <a:ext uri="{FF2B5EF4-FFF2-40B4-BE49-F238E27FC236}">
                  <a16:creationId xmlns:a16="http://schemas.microsoft.com/office/drawing/2014/main" id="{36D647AE-02EE-FE45-AB0A-58CF2F774E69}"/>
                </a:ext>
              </a:extLst>
            </p:cNvPr>
            <p:cNvSpPr txBox="1"/>
            <p:nvPr/>
          </p:nvSpPr>
          <p:spPr>
            <a:xfrm>
              <a:off x="0" y="4237867"/>
              <a:ext cx="3798093" cy="1180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1200" b="1" kern="1200" dirty="0"/>
                <a:t>Food</a:t>
              </a:r>
            </a:p>
          </p:txBody>
        </p:sp>
      </p:grpSp>
      <p:grpSp>
        <p:nvGrpSpPr>
          <p:cNvPr id="65" name="Group 64">
            <a:extLst>
              <a:ext uri="{FF2B5EF4-FFF2-40B4-BE49-F238E27FC236}">
                <a16:creationId xmlns:a16="http://schemas.microsoft.com/office/drawing/2014/main" id="{B0F053B2-0C89-DB4E-91F5-21C0DD13F777}"/>
              </a:ext>
            </a:extLst>
          </p:cNvPr>
          <p:cNvGrpSpPr/>
          <p:nvPr/>
        </p:nvGrpSpPr>
        <p:grpSpPr>
          <a:xfrm>
            <a:off x="3892262" y="1045691"/>
            <a:ext cx="1630797" cy="2286000"/>
            <a:chOff x="-414975" y="1498807"/>
            <a:chExt cx="8542975" cy="3919860"/>
          </a:xfrm>
        </p:grpSpPr>
        <p:sp>
          <p:nvSpPr>
            <p:cNvPr id="66" name="Rectangle 65">
              <a:extLst>
                <a:ext uri="{FF2B5EF4-FFF2-40B4-BE49-F238E27FC236}">
                  <a16:creationId xmlns:a16="http://schemas.microsoft.com/office/drawing/2014/main" id="{8C939993-C058-474F-809B-C7FA57D15537}"/>
                </a:ext>
              </a:extLst>
            </p:cNvPr>
            <p:cNvSpPr/>
            <p:nvPr/>
          </p:nvSpPr>
          <p:spPr>
            <a:xfrm>
              <a:off x="0" y="1498807"/>
              <a:ext cx="8128000" cy="391986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67" name="TextBox 66">
              <a:extLst>
                <a:ext uri="{FF2B5EF4-FFF2-40B4-BE49-F238E27FC236}">
                  <a16:creationId xmlns:a16="http://schemas.microsoft.com/office/drawing/2014/main" id="{15C67DE2-FADB-674B-BC59-89791E2B70A6}"/>
                </a:ext>
              </a:extLst>
            </p:cNvPr>
            <p:cNvSpPr txBox="1"/>
            <p:nvPr/>
          </p:nvSpPr>
          <p:spPr>
            <a:xfrm>
              <a:off x="-414975" y="1498807"/>
              <a:ext cx="8542975" cy="39198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82880" tIns="91440" rIns="362712" bIns="408051" numCol="1" spcCol="1270" anchor="t" anchorCtr="0">
              <a:noAutofit/>
            </a:bodyPr>
            <a:lstStyle/>
            <a:p>
              <a:pPr marL="171450" lvl="1" indent="-171450" algn="l" defTabSz="2266950">
                <a:lnSpc>
                  <a:spcPct val="90000"/>
                </a:lnSpc>
                <a:spcBef>
                  <a:spcPct val="0"/>
                </a:spcBef>
                <a:spcAft>
                  <a:spcPct val="15000"/>
                </a:spcAft>
                <a:buFont typeface="Arial" panose="020B0604020202020204" pitchFamily="34" charset="0"/>
                <a:buChar char="•"/>
              </a:pPr>
              <a:r>
                <a:rPr lang="en-US" sz="1200" kern="1200" dirty="0"/>
                <a:t>Fire Dept</a:t>
              </a:r>
            </a:p>
            <a:p>
              <a:pPr marL="171450" lvl="1" indent="-171450" algn="l" defTabSz="2266950">
                <a:lnSpc>
                  <a:spcPct val="90000"/>
                </a:lnSpc>
                <a:spcBef>
                  <a:spcPct val="0"/>
                </a:spcBef>
                <a:spcAft>
                  <a:spcPct val="15000"/>
                </a:spcAft>
                <a:buFont typeface="Arial" panose="020B0604020202020204" pitchFamily="34" charset="0"/>
                <a:buChar char="•"/>
              </a:pPr>
              <a:r>
                <a:rPr lang="en-US" sz="1200" kern="1200" dirty="0"/>
                <a:t>Constable</a:t>
              </a:r>
            </a:p>
            <a:p>
              <a:pPr marL="171450" lvl="1" indent="-171450" algn="l" defTabSz="2266950">
                <a:lnSpc>
                  <a:spcPct val="90000"/>
                </a:lnSpc>
                <a:spcBef>
                  <a:spcPct val="0"/>
                </a:spcBef>
                <a:spcAft>
                  <a:spcPct val="15000"/>
                </a:spcAft>
                <a:buFont typeface="Arial" panose="020B0604020202020204" pitchFamily="34" charset="0"/>
                <a:buChar char="•"/>
              </a:pPr>
              <a:r>
                <a:rPr lang="en-US" sz="1200" dirty="0"/>
                <a:t>Vehicle Registration</a:t>
              </a:r>
            </a:p>
            <a:p>
              <a:pPr marL="171450" lvl="1" indent="-171450" algn="l" defTabSz="2266950">
                <a:lnSpc>
                  <a:spcPct val="90000"/>
                </a:lnSpc>
                <a:spcBef>
                  <a:spcPct val="0"/>
                </a:spcBef>
                <a:spcAft>
                  <a:spcPct val="15000"/>
                </a:spcAft>
                <a:buFont typeface="Arial" panose="020B0604020202020204" pitchFamily="34" charset="0"/>
                <a:buChar char="•"/>
              </a:pPr>
              <a:r>
                <a:rPr lang="en-US" sz="1200" kern="1200" dirty="0"/>
                <a:t>Town Office</a:t>
              </a:r>
            </a:p>
            <a:p>
              <a:pPr marL="171450" lvl="1" indent="-171450" defTabSz="2266950">
                <a:lnSpc>
                  <a:spcPct val="90000"/>
                </a:lnSpc>
                <a:spcBef>
                  <a:spcPct val="0"/>
                </a:spcBef>
                <a:spcAft>
                  <a:spcPct val="15000"/>
                </a:spcAft>
                <a:buFont typeface="Arial" panose="020B0604020202020204" pitchFamily="34" charset="0"/>
                <a:buChar char="•"/>
              </a:pPr>
              <a:r>
                <a:rPr lang="en-US" sz="1200" dirty="0"/>
                <a:t>Broadband</a:t>
              </a:r>
            </a:p>
            <a:p>
              <a:pPr marL="171450" lvl="1" indent="-171450" algn="l" defTabSz="2266950">
                <a:lnSpc>
                  <a:spcPct val="90000"/>
                </a:lnSpc>
                <a:spcBef>
                  <a:spcPct val="0"/>
                </a:spcBef>
                <a:spcAft>
                  <a:spcPct val="15000"/>
                </a:spcAft>
                <a:buFont typeface="Arial" panose="020B0604020202020204" pitchFamily="34" charset="0"/>
                <a:buChar char="•"/>
              </a:pPr>
              <a:r>
                <a:rPr lang="en-US" sz="1200" kern="1200" dirty="0"/>
                <a:t>Roads</a:t>
              </a:r>
              <a:r>
                <a:rPr lang="en-US" sz="1200" dirty="0"/>
                <a:t> – plowing, maintenance</a:t>
              </a:r>
              <a:endParaRPr lang="en-US" sz="1200" kern="1200" dirty="0"/>
            </a:p>
          </p:txBody>
        </p:sp>
      </p:grpSp>
      <p:grpSp>
        <p:nvGrpSpPr>
          <p:cNvPr id="60" name="Group 59">
            <a:extLst>
              <a:ext uri="{FF2B5EF4-FFF2-40B4-BE49-F238E27FC236}">
                <a16:creationId xmlns:a16="http://schemas.microsoft.com/office/drawing/2014/main" id="{D45CE666-E96A-EE44-B13E-69D3568B90AE}"/>
              </a:ext>
            </a:extLst>
          </p:cNvPr>
          <p:cNvGrpSpPr/>
          <p:nvPr/>
        </p:nvGrpSpPr>
        <p:grpSpPr>
          <a:xfrm>
            <a:off x="7232560" y="4148808"/>
            <a:ext cx="1554480" cy="2286000"/>
            <a:chOff x="217480" y="288560"/>
            <a:chExt cx="3798093" cy="3742121"/>
          </a:xfrm>
        </p:grpSpPr>
        <p:sp>
          <p:nvSpPr>
            <p:cNvPr id="61" name="Rectangle 60">
              <a:extLst>
                <a:ext uri="{FF2B5EF4-FFF2-40B4-BE49-F238E27FC236}">
                  <a16:creationId xmlns:a16="http://schemas.microsoft.com/office/drawing/2014/main" id="{DF61C23A-65AB-E64C-A5AD-A6551A6E9950}"/>
                </a:ext>
              </a:extLst>
            </p:cNvPr>
            <p:cNvSpPr/>
            <p:nvPr/>
          </p:nvSpPr>
          <p:spPr>
            <a:xfrm>
              <a:off x="217480" y="288560"/>
              <a:ext cx="3798093" cy="3742121"/>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62" name="TextBox 61">
              <a:extLst>
                <a:ext uri="{FF2B5EF4-FFF2-40B4-BE49-F238E27FC236}">
                  <a16:creationId xmlns:a16="http://schemas.microsoft.com/office/drawing/2014/main" id="{4B92A5C7-F514-BA4B-B662-59F77C9F33EB}"/>
                </a:ext>
              </a:extLst>
            </p:cNvPr>
            <p:cNvSpPr txBox="1"/>
            <p:nvPr/>
          </p:nvSpPr>
          <p:spPr>
            <a:xfrm>
              <a:off x="217480" y="288560"/>
              <a:ext cx="3798093" cy="374212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328041" numCol="1" spcCol="1270" anchor="t" anchorCtr="0">
              <a:noAutofit/>
            </a:bodyPr>
            <a:lstStyle/>
            <a:p>
              <a:pPr marL="171450" lvl="1" indent="-171450" defTabSz="1822450">
                <a:lnSpc>
                  <a:spcPct val="90000"/>
                </a:lnSpc>
                <a:spcBef>
                  <a:spcPct val="0"/>
                </a:spcBef>
                <a:spcAft>
                  <a:spcPct val="15000"/>
                </a:spcAft>
                <a:buFont typeface="Arial" panose="020B0604020202020204" pitchFamily="34" charset="0"/>
                <a:buChar char="•"/>
              </a:pPr>
              <a:r>
                <a:rPr lang="en-US" sz="1200" dirty="0"/>
                <a:t>Markets</a:t>
              </a:r>
            </a:p>
            <a:p>
              <a:pPr marL="171450" lvl="1" indent="-171450" defTabSz="1822450">
                <a:lnSpc>
                  <a:spcPct val="90000"/>
                </a:lnSpc>
                <a:spcBef>
                  <a:spcPct val="0"/>
                </a:spcBef>
                <a:spcAft>
                  <a:spcPct val="15000"/>
                </a:spcAft>
                <a:buFont typeface="Arial" panose="020B0604020202020204" pitchFamily="34" charset="0"/>
                <a:buChar char="•"/>
              </a:pPr>
              <a:r>
                <a:rPr lang="en-US" sz="1200" dirty="0"/>
                <a:t>Locally </a:t>
              </a:r>
              <a:r>
                <a:rPr lang="en-US" sz="1200" kern="1200" dirty="0"/>
                <a:t>Grown</a:t>
              </a:r>
            </a:p>
            <a:p>
              <a:pPr marL="171450" lvl="1" indent="-171450" algn="l" defTabSz="1822450">
                <a:lnSpc>
                  <a:spcPct val="90000"/>
                </a:lnSpc>
                <a:spcBef>
                  <a:spcPct val="0"/>
                </a:spcBef>
                <a:spcAft>
                  <a:spcPct val="15000"/>
                </a:spcAft>
                <a:buFont typeface="Arial" panose="020B0604020202020204" pitchFamily="34" charset="0"/>
                <a:buChar char="•"/>
              </a:pPr>
              <a:r>
                <a:rPr lang="en-US" sz="1200" kern="1200" dirty="0"/>
                <a:t>Restaurants &amp; Cafes</a:t>
              </a:r>
            </a:p>
            <a:p>
              <a:pPr marL="171450" lvl="1" indent="-171450" algn="l" defTabSz="1822450">
                <a:lnSpc>
                  <a:spcPct val="90000"/>
                </a:lnSpc>
                <a:spcBef>
                  <a:spcPct val="0"/>
                </a:spcBef>
                <a:spcAft>
                  <a:spcPct val="15000"/>
                </a:spcAft>
                <a:buFont typeface="Arial" panose="020B0604020202020204" pitchFamily="34" charset="0"/>
                <a:buChar char="•"/>
              </a:pPr>
              <a:r>
                <a:rPr lang="en-US" sz="1200" kern="1200" dirty="0"/>
                <a:t>Aquaculture</a:t>
              </a:r>
            </a:p>
          </p:txBody>
        </p:sp>
      </p:grpSp>
      <p:grpSp>
        <p:nvGrpSpPr>
          <p:cNvPr id="68" name="Group 67">
            <a:extLst>
              <a:ext uri="{FF2B5EF4-FFF2-40B4-BE49-F238E27FC236}">
                <a16:creationId xmlns:a16="http://schemas.microsoft.com/office/drawing/2014/main" id="{1AD86DED-EB1B-3F41-AA31-56C8BA485391}"/>
              </a:ext>
            </a:extLst>
          </p:cNvPr>
          <p:cNvGrpSpPr/>
          <p:nvPr/>
        </p:nvGrpSpPr>
        <p:grpSpPr>
          <a:xfrm>
            <a:off x="3820009" y="427871"/>
            <a:ext cx="1814061" cy="640080"/>
            <a:chOff x="-743556" y="3546667"/>
            <a:chExt cx="9485287" cy="1872000"/>
          </a:xfrm>
        </p:grpSpPr>
        <p:sp>
          <p:nvSpPr>
            <p:cNvPr id="69" name="Rectangle 68">
              <a:extLst>
                <a:ext uri="{FF2B5EF4-FFF2-40B4-BE49-F238E27FC236}">
                  <a16:creationId xmlns:a16="http://schemas.microsoft.com/office/drawing/2014/main" id="{A69A5ADE-865C-0F47-823D-F773E434FA8D}"/>
                </a:ext>
              </a:extLst>
            </p:cNvPr>
            <p:cNvSpPr/>
            <p:nvPr/>
          </p:nvSpPr>
          <p:spPr>
            <a:xfrm>
              <a:off x="0" y="3546667"/>
              <a:ext cx="8128000" cy="18720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0" name="TextBox 69">
              <a:extLst>
                <a:ext uri="{FF2B5EF4-FFF2-40B4-BE49-F238E27FC236}">
                  <a16:creationId xmlns:a16="http://schemas.microsoft.com/office/drawing/2014/main" id="{0D877414-DB65-804E-BAB2-F2525F33DCE3}"/>
                </a:ext>
              </a:extLst>
            </p:cNvPr>
            <p:cNvSpPr txBox="1"/>
            <p:nvPr/>
          </p:nvSpPr>
          <p:spPr>
            <a:xfrm>
              <a:off x="-743556" y="3546667"/>
              <a:ext cx="9485287" cy="1872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62280" tIns="264160" rIns="462280" bIns="264160" numCol="1" spcCol="1270" anchor="ctr" anchorCtr="0">
              <a:noAutofit/>
            </a:bodyPr>
            <a:lstStyle/>
            <a:p>
              <a:pPr marL="0" lvl="0" indent="0" algn="ctr" defTabSz="2889250">
                <a:lnSpc>
                  <a:spcPct val="90000"/>
                </a:lnSpc>
                <a:spcBef>
                  <a:spcPct val="0"/>
                </a:spcBef>
                <a:spcAft>
                  <a:spcPct val="35000"/>
                </a:spcAft>
                <a:buNone/>
              </a:pPr>
              <a:r>
                <a:rPr lang="en-US" sz="1200" b="1" kern="1200" dirty="0"/>
                <a:t>Town Services</a:t>
              </a:r>
            </a:p>
          </p:txBody>
        </p:sp>
      </p:grpSp>
    </p:spTree>
    <p:extLst>
      <p:ext uri="{BB962C8B-B14F-4D97-AF65-F5344CB8AC3E}">
        <p14:creationId xmlns:p14="http://schemas.microsoft.com/office/powerpoint/2010/main" val="327761434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300220" y="5102178"/>
            <a:ext cx="3819164" cy="584775"/>
          </a:xfrm>
          <a:prstGeom prst="rect">
            <a:avLst/>
          </a:prstGeom>
          <a:noFill/>
        </p:spPr>
        <p:txBody>
          <a:bodyPr wrap="square" rtlCol="0">
            <a:spAutoFit/>
          </a:bodyPr>
          <a:lstStyle/>
          <a:p>
            <a:r>
              <a:rPr lang="en-US" sz="3200" b="1" dirty="0">
                <a:solidFill>
                  <a:schemeClr val="bg1"/>
                </a:solidFill>
              </a:rPr>
              <a:t>Money…</a:t>
            </a:r>
          </a:p>
        </p:txBody>
      </p:sp>
      <p:sp>
        <p:nvSpPr>
          <p:cNvPr id="6" name="Curved Right Arrow 5">
            <a:extLst>
              <a:ext uri="{FF2B5EF4-FFF2-40B4-BE49-F238E27FC236}">
                <a16:creationId xmlns:a16="http://schemas.microsoft.com/office/drawing/2014/main" id="{5724AC50-E986-4245-BB81-F218F3D99F76}"/>
              </a:ext>
            </a:extLst>
          </p:cNvPr>
          <p:cNvSpPr/>
          <p:nvPr/>
        </p:nvSpPr>
        <p:spPr>
          <a:xfrm>
            <a:off x="2615609" y="559981"/>
            <a:ext cx="4691381" cy="60180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8037490E-8668-9D41-8DFE-D71EE010FDF7}"/>
              </a:ext>
            </a:extLst>
          </p:cNvPr>
          <p:cNvSpPr txBox="1"/>
          <p:nvPr/>
        </p:nvSpPr>
        <p:spPr>
          <a:xfrm>
            <a:off x="4424250" y="913143"/>
            <a:ext cx="3053983" cy="646331"/>
          </a:xfrm>
          <a:prstGeom prst="rect">
            <a:avLst/>
          </a:prstGeom>
          <a:noFill/>
        </p:spPr>
        <p:txBody>
          <a:bodyPr wrap="square" rtlCol="0">
            <a:spAutoFit/>
          </a:bodyPr>
          <a:lstStyle/>
          <a:p>
            <a:r>
              <a:rPr lang="en-US" sz="3600" b="1" dirty="0"/>
              <a:t>Sustainability</a:t>
            </a:r>
          </a:p>
        </p:txBody>
      </p:sp>
      <p:sp>
        <p:nvSpPr>
          <p:cNvPr id="16" name="TextBox 15">
            <a:extLst>
              <a:ext uri="{FF2B5EF4-FFF2-40B4-BE49-F238E27FC236}">
                <a16:creationId xmlns:a16="http://schemas.microsoft.com/office/drawing/2014/main" id="{439CCDA9-C910-5D4C-BE3A-BE36563C38C7}"/>
              </a:ext>
            </a:extLst>
          </p:cNvPr>
          <p:cNvSpPr txBox="1"/>
          <p:nvPr/>
        </p:nvSpPr>
        <p:spPr>
          <a:xfrm>
            <a:off x="3781359" y="2417778"/>
            <a:ext cx="7294510"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a:t>Full-time Residents, Families &amp; Jobs</a:t>
            </a:r>
          </a:p>
          <a:p>
            <a:pPr marL="457200" indent="-457200">
              <a:buFont typeface="Arial" panose="020B0604020202020204" pitchFamily="34" charset="0"/>
              <a:buChar char="•"/>
            </a:pPr>
            <a:r>
              <a:rPr lang="en-US" sz="2800" dirty="0"/>
              <a:t>Easier Island-Living/Working Logistics &amp; Cost</a:t>
            </a:r>
          </a:p>
          <a:p>
            <a:pPr marL="457200" indent="-457200">
              <a:buFont typeface="Arial" panose="020B0604020202020204" pitchFamily="34" charset="0"/>
              <a:buChar char="•"/>
            </a:pPr>
            <a:r>
              <a:rPr lang="en-US" sz="2800" dirty="0"/>
              <a:t>Reduced Need to Take a Car On the Ferry</a:t>
            </a:r>
          </a:p>
          <a:p>
            <a:pPr marL="457200" indent="-457200">
              <a:buFont typeface="Arial" panose="020B0604020202020204" pitchFamily="34" charset="0"/>
              <a:buChar char="•"/>
            </a:pPr>
            <a:r>
              <a:rPr lang="en-US" sz="2800" dirty="0"/>
              <a:t>Attractive to Our Summer Community</a:t>
            </a:r>
          </a:p>
        </p:txBody>
      </p:sp>
      <p:sp>
        <p:nvSpPr>
          <p:cNvPr id="17" name="Curved Right Arrow 16">
            <a:extLst>
              <a:ext uri="{FF2B5EF4-FFF2-40B4-BE49-F238E27FC236}">
                <a16:creationId xmlns:a16="http://schemas.microsoft.com/office/drawing/2014/main" id="{41E51C8C-DD73-B646-B472-B13D4ABDB2F9}"/>
              </a:ext>
            </a:extLst>
          </p:cNvPr>
          <p:cNvSpPr/>
          <p:nvPr/>
        </p:nvSpPr>
        <p:spPr>
          <a:xfrm flipH="1" flipV="1">
            <a:off x="7306990" y="0"/>
            <a:ext cx="4691381" cy="60180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998C84D3-A4E8-384B-9118-8284B0C96A96}"/>
              </a:ext>
            </a:extLst>
          </p:cNvPr>
          <p:cNvSpPr txBox="1"/>
          <p:nvPr/>
        </p:nvSpPr>
        <p:spPr>
          <a:xfrm>
            <a:off x="7345770" y="4959316"/>
            <a:ext cx="3886110" cy="646331"/>
          </a:xfrm>
          <a:prstGeom prst="rect">
            <a:avLst/>
          </a:prstGeom>
          <a:noFill/>
        </p:spPr>
        <p:txBody>
          <a:bodyPr wrap="square" rtlCol="0">
            <a:spAutoFit/>
          </a:bodyPr>
          <a:lstStyle/>
          <a:p>
            <a:r>
              <a:rPr lang="en-US" sz="3600" b="1" dirty="0"/>
              <a:t>Self-Sufficiency</a:t>
            </a:r>
          </a:p>
        </p:txBody>
      </p:sp>
      <p:sp>
        <p:nvSpPr>
          <p:cNvPr id="12" name="Rectangle 11">
            <a:extLst>
              <a:ext uri="{FF2B5EF4-FFF2-40B4-BE49-F238E27FC236}">
                <a16:creationId xmlns:a16="http://schemas.microsoft.com/office/drawing/2014/main" id="{FF8266A1-8E30-5544-AEF3-F747F387110E}"/>
              </a:ext>
            </a:extLst>
          </p:cNvPr>
          <p:cNvSpPr/>
          <p:nvPr/>
        </p:nvSpPr>
        <p:spPr>
          <a:xfrm>
            <a:off x="7478233" y="669955"/>
            <a:ext cx="1469036" cy="923330"/>
          </a:xfrm>
          <a:prstGeom prst="rect">
            <a:avLst/>
          </a:prstGeom>
          <a:noFill/>
        </p:spPr>
        <p:txBody>
          <a:bodyPr wrap="square" lIns="91440" tIns="45720" rIns="91440" bIns="45720">
            <a:spAutoFit/>
          </a:bodyPr>
          <a:lstStyle/>
          <a:p>
            <a:pPr algn="ctr"/>
            <a:r>
              <a:rPr lang="en-US" sz="54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p:txBody>
      </p:sp>
      <p:sp>
        <p:nvSpPr>
          <p:cNvPr id="18" name="Rectangle 17">
            <a:extLst>
              <a:ext uri="{FF2B5EF4-FFF2-40B4-BE49-F238E27FC236}">
                <a16:creationId xmlns:a16="http://schemas.microsoft.com/office/drawing/2014/main" id="{19F2FC46-4CCA-0445-8E70-76B40965456A}"/>
              </a:ext>
            </a:extLst>
          </p:cNvPr>
          <p:cNvSpPr/>
          <p:nvPr/>
        </p:nvSpPr>
        <p:spPr>
          <a:xfrm>
            <a:off x="5623158" y="4820816"/>
            <a:ext cx="1469036" cy="923330"/>
          </a:xfrm>
          <a:prstGeom prst="rect">
            <a:avLst/>
          </a:prstGeom>
          <a:noFill/>
        </p:spPr>
        <p:txBody>
          <a:bodyPr wrap="square" lIns="91440" tIns="45720" rIns="91440" bIns="45720">
            <a:spAutoFit/>
          </a:bodyPr>
          <a:lstStyle/>
          <a:p>
            <a:pPr algn="ctr"/>
            <a:r>
              <a:rPr lang="en-US" sz="54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0218926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796861" y="4733836"/>
            <a:ext cx="3019295" cy="584775"/>
          </a:xfrm>
          <a:prstGeom prst="rect">
            <a:avLst/>
          </a:prstGeom>
          <a:noFill/>
        </p:spPr>
        <p:txBody>
          <a:bodyPr wrap="square" rtlCol="0">
            <a:spAutoFit/>
          </a:bodyPr>
          <a:lstStyle/>
          <a:p>
            <a:r>
              <a:rPr lang="en-US" sz="3200" b="1" dirty="0">
                <a:solidFill>
                  <a:schemeClr val="bg1"/>
                </a:solidFill>
              </a:rPr>
              <a:t>Proposal</a:t>
            </a:r>
          </a:p>
        </p:txBody>
      </p:sp>
      <p:sp>
        <p:nvSpPr>
          <p:cNvPr id="2" name="TextBox 1">
            <a:extLst>
              <a:ext uri="{FF2B5EF4-FFF2-40B4-BE49-F238E27FC236}">
                <a16:creationId xmlns:a16="http://schemas.microsoft.com/office/drawing/2014/main" id="{1807B43E-C8EC-0149-8F45-96A0A5CF7AF5}"/>
              </a:ext>
            </a:extLst>
          </p:cNvPr>
          <p:cNvSpPr txBox="1"/>
          <p:nvPr/>
        </p:nvSpPr>
        <p:spPr>
          <a:xfrm>
            <a:off x="3471455" y="2583368"/>
            <a:ext cx="8442960" cy="954107"/>
          </a:xfrm>
          <a:prstGeom prst="rect">
            <a:avLst/>
          </a:prstGeom>
          <a:noFill/>
        </p:spPr>
        <p:txBody>
          <a:bodyPr wrap="square" rtlCol="0">
            <a:spAutoFit/>
          </a:bodyPr>
          <a:lstStyle/>
          <a:p>
            <a:r>
              <a:rPr lang="en-US" sz="3200" b="1" dirty="0"/>
              <a:t>Islesboro Economic Sustainability Corporation</a:t>
            </a:r>
          </a:p>
          <a:p>
            <a:r>
              <a:rPr lang="en-US" sz="2400" i="1" dirty="0"/>
              <a:t>a Catalyst for Islesboro Essential Businesses and Services</a:t>
            </a:r>
          </a:p>
        </p:txBody>
      </p:sp>
    </p:spTree>
    <p:extLst>
      <p:ext uri="{BB962C8B-B14F-4D97-AF65-F5344CB8AC3E}">
        <p14:creationId xmlns:p14="http://schemas.microsoft.com/office/powerpoint/2010/main" val="233787484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a:extLst>
              <a:ext uri="{FF2B5EF4-FFF2-40B4-BE49-F238E27FC236}">
                <a16:creationId xmlns:a16="http://schemas.microsoft.com/office/drawing/2014/main" id="{EE54E785-DACD-F542-8420-A6E88498671B}"/>
              </a:ext>
            </a:extLst>
          </p:cNvPr>
          <p:cNvSpPr txBox="1"/>
          <p:nvPr/>
        </p:nvSpPr>
        <p:spPr>
          <a:xfrm>
            <a:off x="394465" y="4457700"/>
            <a:ext cx="2407920" cy="1077218"/>
          </a:xfrm>
          <a:prstGeom prst="rect">
            <a:avLst/>
          </a:prstGeom>
          <a:noFill/>
        </p:spPr>
        <p:txBody>
          <a:bodyPr wrap="square" rtlCol="0">
            <a:spAutoFit/>
          </a:bodyPr>
          <a:lstStyle/>
          <a:p>
            <a:r>
              <a:rPr lang="en-US" sz="3200" b="1" dirty="0">
                <a:solidFill>
                  <a:schemeClr val="bg1"/>
                </a:solidFill>
              </a:rPr>
              <a:t>Historic </a:t>
            </a:r>
          </a:p>
          <a:p>
            <a:r>
              <a:rPr lang="en-US" sz="3200" b="1" dirty="0">
                <a:solidFill>
                  <a:schemeClr val="bg1"/>
                </a:solidFill>
              </a:rPr>
              <a:t>Perspective</a:t>
            </a:r>
          </a:p>
        </p:txBody>
      </p:sp>
      <p:sp>
        <p:nvSpPr>
          <p:cNvPr id="2" name="TextBox 1">
            <a:extLst>
              <a:ext uri="{FF2B5EF4-FFF2-40B4-BE49-F238E27FC236}">
                <a16:creationId xmlns:a16="http://schemas.microsoft.com/office/drawing/2014/main" id="{1807B43E-C8EC-0149-8F45-96A0A5CF7AF5}"/>
              </a:ext>
            </a:extLst>
          </p:cNvPr>
          <p:cNvSpPr txBox="1"/>
          <p:nvPr/>
        </p:nvSpPr>
        <p:spPr>
          <a:xfrm>
            <a:off x="3685493" y="913421"/>
            <a:ext cx="8147484" cy="4401205"/>
          </a:xfrm>
          <a:prstGeom prst="rect">
            <a:avLst/>
          </a:prstGeom>
          <a:noFill/>
        </p:spPr>
        <p:txBody>
          <a:bodyPr wrap="square" rtlCol="0">
            <a:spAutoFit/>
          </a:bodyPr>
          <a:lstStyle/>
          <a:p>
            <a:r>
              <a:rPr lang="en-US" sz="2000" i="1" dirty="0"/>
              <a:t>“The Town’s economic development committee will have launched an economic development corporation that helps provide residents with access to venture capital, and incubation programs for new and growing businesses.”</a:t>
            </a:r>
          </a:p>
          <a:p>
            <a:pPr lvl="1"/>
            <a:r>
              <a:rPr lang="en-US" sz="2000" b="1" dirty="0"/>
              <a:t>Comprehensive Plan, Section II, </a:t>
            </a:r>
            <a:r>
              <a:rPr lang="en-US" sz="2000" b="1" i="1" dirty="0"/>
              <a:t>Islesboro 2030 Guiding Statement</a:t>
            </a:r>
            <a:r>
              <a:rPr lang="en-US" sz="2000" i="1" dirty="0"/>
              <a:t>…</a:t>
            </a:r>
          </a:p>
          <a:p>
            <a:endParaRPr lang="en-US" sz="2000" i="1" dirty="0"/>
          </a:p>
          <a:p>
            <a:endParaRPr lang="en-US" sz="2000" i="1" dirty="0"/>
          </a:p>
          <a:p>
            <a:r>
              <a:rPr lang="en-US" sz="2000" i="1" dirty="0"/>
              <a:t>“</a:t>
            </a:r>
            <a:r>
              <a:rPr lang="en-US" sz="2000" b="1" i="1" dirty="0"/>
              <a:t>Islesboro</a:t>
            </a:r>
            <a:r>
              <a:rPr lang="en-US" sz="2000" b="1" dirty="0"/>
              <a:t> </a:t>
            </a:r>
            <a:r>
              <a:rPr lang="en-US" sz="2000" b="1" i="1" dirty="0"/>
              <a:t>Board of Trade… 1920’s-1951 </a:t>
            </a:r>
            <a:r>
              <a:rPr lang="en-US" sz="2000" i="1" dirty="0"/>
              <a:t>Promote the general welfare… various industries on the island. Members spent  a good deal of time in Augusta and nearby mainland towns promoting betterment of island industries and facilities. Then also invited off-island businessmen and politicians to suppers at the Community Hall to further these endeavors. They worked hard to get power to the island and to have steamships stop here. ” </a:t>
            </a:r>
          </a:p>
          <a:p>
            <a:r>
              <a:rPr lang="en-US" sz="2000" i="1" dirty="0"/>
              <a:t>	</a:t>
            </a:r>
            <a:r>
              <a:rPr lang="en-US" sz="2000" b="1" dirty="0"/>
              <a:t>History of Islesboro 1893-1983 </a:t>
            </a:r>
            <a:r>
              <a:rPr lang="en-US" sz="2000" i="1" dirty="0"/>
              <a:t>	</a:t>
            </a:r>
            <a:endParaRPr lang="en-US" sz="2000" dirty="0"/>
          </a:p>
        </p:txBody>
      </p:sp>
    </p:spTree>
    <p:extLst>
      <p:ext uri="{BB962C8B-B14F-4D97-AF65-F5344CB8AC3E}">
        <p14:creationId xmlns:p14="http://schemas.microsoft.com/office/powerpoint/2010/main" val="336978697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2131</TotalTime>
  <Words>2330</Words>
  <Application>Microsoft Macintosh PowerPoint</Application>
  <PresentationFormat>Widescreen</PresentationFormat>
  <Paragraphs>302</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Islesboro Economic Sustainability Corporation</dc:title>
  <dc:creator>rmsft heinen</dc:creator>
  <cp:lastModifiedBy>rmsft heinen</cp:lastModifiedBy>
  <cp:revision>132</cp:revision>
  <cp:lastPrinted>2019-10-08T20:05:14Z</cp:lastPrinted>
  <dcterms:created xsi:type="dcterms:W3CDTF">2019-09-17T11:46:00Z</dcterms:created>
  <dcterms:modified xsi:type="dcterms:W3CDTF">2019-10-08T21:03:18Z</dcterms:modified>
</cp:coreProperties>
</file>